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2" r:id="rId3"/>
    <p:sldId id="271" r:id="rId4"/>
    <p:sldId id="264" r:id="rId5"/>
    <p:sldId id="259" r:id="rId6"/>
    <p:sldId id="258" r:id="rId7"/>
    <p:sldId id="268" r:id="rId8"/>
    <p:sldId id="269" r:id="rId9"/>
    <p:sldId id="266" r:id="rId10"/>
    <p:sldId id="263" r:id="rId11"/>
    <p:sldId id="265" r:id="rId12"/>
    <p:sldId id="267" r:id="rId13"/>
    <p:sldId id="270" r:id="rId14"/>
  </p:sldIdLst>
  <p:sldSz cx="14630400" cy="8229600"/>
  <p:notesSz cx="8229600" cy="14630400"/>
  <p:embeddedFontLst>
    <p:embeddedFont>
      <p:font typeface="Instrument Sans Medium" panose="02020500000000000000" charset="0"/>
      <p:regular r:id="rId16"/>
    </p:embeddedFont>
    <p:embeddedFont>
      <p:font typeface="Instrument Sans Semi Bold" panose="02020500000000000000" charset="0"/>
      <p:regular r:id="rId17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0" d="100"/>
          <a:sy n="50" d="100"/>
        </p:scale>
        <p:origin x="54" y="1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9656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96429-A9F3-5BD8-BB32-68DCFAAB8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3E47FD-D3F3-E709-903B-E8F0C511D8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DB6076-BB21-0374-9099-860099FCD9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1FF737-CBD5-1315-E4DB-E051E411A0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60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83E6CF-6F69-5F67-DC45-D8D839ABCE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615BD9-E519-CB49-2F53-597BB83AF5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93758B-DBE9-E593-024A-519A28E57B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4F0B36-7A53-CAEF-61DB-FD54F2CDBC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628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078A3F-CAE9-723F-9CA1-7A874CDC4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BE7966-5A79-2035-CB01-D2C6FBB49A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8EBE57-EBFC-C6BD-6497-35E4160DBB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BB6C12-EA93-6233-A959-893173720C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764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7F0318-297D-FF18-0DBC-D606D07DC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795DFA-BD37-D15D-B892-E86041F879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315BFD-9B97-ECBF-F505-62A47B255D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BEAED8-8BB7-9582-92F9-83105DB2D7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775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23436-8545-6DA7-FD92-EDD6EF3AB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CA1C69-0AF1-0063-3B56-094DCCA3CE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119297-C3AC-4979-971F-FCC2493C79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C5A37C-51E4-9358-34EB-7495C60C81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111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FDE0C7-88AC-5946-C6E8-AC987629F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C7210A-BC25-849A-4A94-7085ADAFD0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11AE31-9C98-C556-6086-DC6542F1FE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71DA6A-2E2E-20AD-DA39-27CFE86FCC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46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itm.tku.edu.tw/Front/CourseInformation/CrossProgram/Page.aspx?id=U31ElsZQbus=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so.tku.edu.tw/aissinfo/emisE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hyperlink" Target="https://forms.office.com/r/Wv01Dq2qL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60720" y="2246412"/>
            <a:ext cx="8869679" cy="15443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200" dirty="0">
                <a:solidFill>
                  <a:srgbClr val="091C53"/>
                </a:solidFill>
                <a:latin typeface="Instrument Sans Semi Bold" pitchFamily="34" charset="0"/>
              </a:rPr>
              <a:t>Academic Year 114</a:t>
            </a:r>
          </a:p>
          <a:p>
            <a:pPr marL="0" indent="0" algn="l">
              <a:lnSpc>
                <a:spcPts val="5550"/>
              </a:lnSpc>
              <a:buNone/>
            </a:pPr>
            <a:r>
              <a:rPr lang="en-US" sz="4200" dirty="0">
                <a:solidFill>
                  <a:srgbClr val="091C53"/>
                </a:solidFill>
                <a:latin typeface="Instrument Sans Semi Bold" pitchFamily="34" charset="0"/>
              </a:rPr>
              <a:t>ITM Internship Application  Process</a:t>
            </a:r>
          </a:p>
        </p:txBody>
      </p:sp>
      <p:sp>
        <p:nvSpPr>
          <p:cNvPr id="4" name="Text 1"/>
          <p:cNvSpPr/>
          <p:nvPr/>
        </p:nvSpPr>
        <p:spPr>
          <a:xfrm>
            <a:off x="5845984" y="4174960"/>
            <a:ext cx="8676127" cy="13853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altLang="zh-TW" sz="1600" dirty="0"/>
              <a:t>The internship is a key learning phase for ITM students. </a:t>
            </a:r>
          </a:p>
          <a:p>
            <a:pPr marL="0" indent="0" algn="l">
              <a:lnSpc>
                <a:spcPts val="2850"/>
              </a:lnSpc>
              <a:buNone/>
            </a:pPr>
            <a:r>
              <a:rPr lang="en-US" altLang="zh-TW" sz="1600" dirty="0"/>
              <a:t>It allows you to apply knowledge and gain valuable experience. This process will guide you from eligibility to performance evaluation. Please review each stage carefully to ensure successful completion.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6280190" y="5438656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6085BF7-9AEA-5130-30BA-2B1883BF164E}"/>
              </a:ext>
            </a:extLst>
          </p:cNvPr>
          <p:cNvSpPr/>
          <p:nvPr/>
        </p:nvSpPr>
        <p:spPr>
          <a:xfrm>
            <a:off x="12666518" y="7471064"/>
            <a:ext cx="1963882" cy="758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98489" y="1352153"/>
            <a:ext cx="764034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fr-FR" altLang="zh-TW" sz="400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Tourism Industry Internship</a:t>
            </a:r>
            <a:endParaRPr lang="en-US" sz="4000" dirty="0"/>
          </a:p>
        </p:txBody>
      </p:sp>
      <p:sp>
        <p:nvSpPr>
          <p:cNvPr id="4" name="Text 1"/>
          <p:cNvSpPr/>
          <p:nvPr/>
        </p:nvSpPr>
        <p:spPr>
          <a:xfrm>
            <a:off x="793790" y="2526131"/>
            <a:ext cx="3608070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endParaRPr lang="en-US" sz="5850" dirty="0"/>
          </a:p>
        </p:txBody>
      </p:sp>
      <p:sp>
        <p:nvSpPr>
          <p:cNvPr id="5" name="Text 2"/>
          <p:cNvSpPr/>
          <p:nvPr/>
        </p:nvSpPr>
        <p:spPr>
          <a:xfrm>
            <a:off x="146090" y="2482829"/>
            <a:ext cx="10900905" cy="36185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5850"/>
              </a:lnSpc>
              <a:buFont typeface="Arial" panose="020B0604020202020204" pitchFamily="34" charset="0"/>
              <a:buChar char="•"/>
            </a:pPr>
            <a:r>
              <a:rPr lang="en-US" altLang="zh-TW" sz="20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3 mandatory credits in the second semester of the senior year</a:t>
            </a:r>
          </a:p>
          <a:p>
            <a:pPr marL="342900" indent="-342900">
              <a:lnSpc>
                <a:spcPts val="5850"/>
              </a:lnSpc>
              <a:buFont typeface="Arial" panose="020B0604020202020204" pitchFamily="34" charset="0"/>
              <a:buChar char="•"/>
            </a:pPr>
            <a:r>
              <a:rPr lang="en-US" altLang="zh-TW" sz="2000" dirty="0">
                <a:solidFill>
                  <a:srgbClr val="1E3063"/>
                </a:solidFill>
                <a:latin typeface="Instrument Sans Semi Bold" pitchFamily="34" charset="0"/>
              </a:rPr>
              <a:t>Pass the internship Evaluation, and complete the internship sharing in class</a:t>
            </a:r>
          </a:p>
          <a:p>
            <a:pPr marL="342900" indent="-342900">
              <a:lnSpc>
                <a:spcPts val="5850"/>
              </a:lnSpc>
              <a:buFont typeface="Arial" panose="020B0604020202020204" pitchFamily="34" charset="0"/>
              <a:buChar char="•"/>
            </a:pPr>
            <a:r>
              <a:rPr lang="en-US" altLang="zh-TW" sz="2000" dirty="0">
                <a:solidFill>
                  <a:srgbClr val="1E3063"/>
                </a:solidFill>
                <a:latin typeface="Instrument Sans Semi Bold" pitchFamily="34" charset="0"/>
              </a:rPr>
              <a:t>Submit all internship documents (contract, journals, evaluation form)</a:t>
            </a:r>
          </a:p>
          <a:p>
            <a:pPr marL="342900" indent="-342900">
              <a:lnSpc>
                <a:spcPts val="5850"/>
              </a:lnSpc>
              <a:buFont typeface="Arial" panose="020B0604020202020204" pitchFamily="34" charset="0"/>
              <a:buChar char="•"/>
            </a:pPr>
            <a:r>
              <a:rPr lang="en-US" altLang="zh-TW" sz="2000" dirty="0">
                <a:solidFill>
                  <a:schemeClr val="accent1">
                    <a:lumMod val="50000"/>
                  </a:schemeClr>
                </a:solidFill>
                <a:latin typeface="Instrument Sans Medium" panose="02020500000000000000" charset="0"/>
              </a:rPr>
              <a:t>Complete all the above to pass the course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C11C85-5866-6EEE-FEBB-15BC657530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F5696CBC-F226-1537-6758-2A9B28A19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976920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4967B79F-D479-A0DC-E9CA-C0FFAE10B132}"/>
              </a:ext>
            </a:extLst>
          </p:cNvPr>
          <p:cNvSpPr/>
          <p:nvPr/>
        </p:nvSpPr>
        <p:spPr>
          <a:xfrm>
            <a:off x="781493" y="3309861"/>
            <a:ext cx="13475928" cy="6386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altLang="zh-TW" sz="420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Employment Credit Program (6-month internship)</a:t>
            </a:r>
            <a:endParaRPr lang="en-US" sz="4200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27B82EE6-1DE9-285D-7DC5-F3ADDBEE44C6}"/>
              </a:ext>
            </a:extLst>
          </p:cNvPr>
          <p:cNvSpPr/>
          <p:nvPr/>
        </p:nvSpPr>
        <p:spPr>
          <a:xfrm>
            <a:off x="12666518" y="7471064"/>
            <a:ext cx="1963882" cy="758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3AF81FE4-5D7B-FE79-AC20-9DA1C988D194}"/>
              </a:ext>
            </a:extLst>
          </p:cNvPr>
          <p:cNvGrpSpPr/>
          <p:nvPr/>
        </p:nvGrpSpPr>
        <p:grpSpPr>
          <a:xfrm>
            <a:off x="522256" y="4654261"/>
            <a:ext cx="6600274" cy="1672754"/>
            <a:chOff x="793790" y="4636532"/>
            <a:chExt cx="6408063" cy="1306949"/>
          </a:xfrm>
        </p:grpSpPr>
        <p:sp>
          <p:nvSpPr>
            <p:cNvPr id="4" name="Shape 1">
              <a:extLst>
                <a:ext uri="{FF2B5EF4-FFF2-40B4-BE49-F238E27FC236}">
                  <a16:creationId xmlns:a16="http://schemas.microsoft.com/office/drawing/2014/main" id="{4DB7A3F3-6918-1B89-52C4-A871EAB24287}"/>
                </a:ext>
              </a:extLst>
            </p:cNvPr>
            <p:cNvSpPr/>
            <p:nvPr/>
          </p:nvSpPr>
          <p:spPr>
            <a:xfrm>
              <a:off x="793790" y="4636532"/>
              <a:ext cx="6408063" cy="1306949"/>
            </a:xfrm>
            <a:prstGeom prst="roundRect">
              <a:avLst>
                <a:gd name="adj" fmla="val 15620"/>
              </a:avLst>
            </a:prstGeom>
            <a:solidFill>
              <a:srgbClr val="CEE6FD"/>
            </a:solidFill>
            <a:ln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" name="Text 2">
              <a:extLst>
                <a:ext uri="{FF2B5EF4-FFF2-40B4-BE49-F238E27FC236}">
                  <a16:creationId xmlns:a16="http://schemas.microsoft.com/office/drawing/2014/main" id="{2D72FE76-BEE2-1138-961C-3C0DCBCC7879}"/>
                </a:ext>
              </a:extLst>
            </p:cNvPr>
            <p:cNvSpPr/>
            <p:nvPr/>
          </p:nvSpPr>
          <p:spPr>
            <a:xfrm>
              <a:off x="968464" y="4710058"/>
              <a:ext cx="6005608" cy="1042741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Eligibility Requirements   </a:t>
              </a:r>
            </a:p>
            <a:p>
              <a:pPr marL="0" indent="0" algn="l">
                <a:lnSpc>
                  <a:spcPts val="2750"/>
                </a:lnSpc>
                <a:buNone/>
              </a:pP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1.Students</a:t>
              </a: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</a:rPr>
                <a:t> </a:t>
              </a: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in the junior year(inclusive) or  above</a:t>
              </a: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</a:rPr>
                <a:t> </a:t>
              </a:r>
              <a:endParaRPr lang="en-US" altLang="zh-TW" sz="2200" dirty="0">
                <a:solidFill>
                  <a:srgbClr val="1E3063"/>
                </a:solidFill>
                <a:latin typeface="Instrument Sans Semi Bold" pitchFamily="34" charset="0"/>
              </a:endParaRPr>
            </a:p>
            <a:p>
              <a:pPr marL="0" indent="0" algn="l">
                <a:lnSpc>
                  <a:spcPts val="2750"/>
                </a:lnSpc>
                <a:buNone/>
              </a:pP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2.Students with an overall score of </a:t>
              </a:r>
            </a:p>
            <a:p>
              <a:pPr marL="0" indent="0" algn="l">
                <a:lnSpc>
                  <a:spcPts val="2750"/>
                </a:lnSpc>
                <a:buNone/>
              </a:pP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70 or above in their first and second years</a:t>
              </a:r>
              <a:endParaRPr lang="en-US" sz="2200" dirty="0"/>
            </a:p>
          </p:txBody>
        </p:sp>
      </p:grp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578AC6D8-DE45-BCB1-D388-F45329B59CAB}"/>
              </a:ext>
            </a:extLst>
          </p:cNvPr>
          <p:cNvGrpSpPr/>
          <p:nvPr/>
        </p:nvGrpSpPr>
        <p:grpSpPr>
          <a:xfrm>
            <a:off x="527691" y="6375980"/>
            <a:ext cx="6534702" cy="1022138"/>
            <a:chOff x="793790" y="4636532"/>
            <a:chExt cx="6408063" cy="1306949"/>
          </a:xfrm>
        </p:grpSpPr>
        <p:sp>
          <p:nvSpPr>
            <p:cNvPr id="28" name="Shape 1">
              <a:extLst>
                <a:ext uri="{FF2B5EF4-FFF2-40B4-BE49-F238E27FC236}">
                  <a16:creationId xmlns:a16="http://schemas.microsoft.com/office/drawing/2014/main" id="{4858EB4D-390D-E220-C906-19DC64DF9613}"/>
                </a:ext>
              </a:extLst>
            </p:cNvPr>
            <p:cNvSpPr/>
            <p:nvPr/>
          </p:nvSpPr>
          <p:spPr>
            <a:xfrm>
              <a:off x="793790" y="4636532"/>
              <a:ext cx="6408063" cy="1306949"/>
            </a:xfrm>
            <a:prstGeom prst="roundRect">
              <a:avLst>
                <a:gd name="adj" fmla="val 15620"/>
              </a:avLst>
            </a:prstGeom>
            <a:solidFill>
              <a:srgbClr val="CEE6FD"/>
            </a:solidFill>
            <a:ln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9" name="Text 2">
              <a:extLst>
                <a:ext uri="{FF2B5EF4-FFF2-40B4-BE49-F238E27FC236}">
                  <a16:creationId xmlns:a16="http://schemas.microsoft.com/office/drawing/2014/main" id="{6AAB51D7-6DD9-FCCD-C1CC-7FD1B060F77A}"/>
                </a:ext>
              </a:extLst>
            </p:cNvPr>
            <p:cNvSpPr/>
            <p:nvPr/>
          </p:nvSpPr>
          <p:spPr>
            <a:xfrm>
              <a:off x="963134" y="4795487"/>
              <a:ext cx="4778526" cy="989037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For more details, please refer to </a:t>
              </a:r>
            </a:p>
            <a:p>
              <a:pPr marL="0" indent="0" algn="l">
                <a:lnSpc>
                  <a:spcPts val="2750"/>
                </a:lnSpc>
                <a:buNone/>
              </a:pP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the </a:t>
              </a: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  <a:hlinkClick r:id="rId4"/>
                </a:rPr>
                <a:t>department's official website</a:t>
              </a:r>
              <a:endParaRPr lang="en-US" sz="2200" dirty="0"/>
            </a:p>
          </p:txBody>
        </p:sp>
      </p:grpSp>
      <p:grpSp>
        <p:nvGrpSpPr>
          <p:cNvPr id="7" name="群組 6">
            <a:extLst>
              <a:ext uri="{FF2B5EF4-FFF2-40B4-BE49-F238E27FC236}">
                <a16:creationId xmlns:a16="http://schemas.microsoft.com/office/drawing/2014/main" id="{CCFF7700-8780-68EB-9CB4-592923A44FE3}"/>
              </a:ext>
            </a:extLst>
          </p:cNvPr>
          <p:cNvGrpSpPr/>
          <p:nvPr/>
        </p:nvGrpSpPr>
        <p:grpSpPr>
          <a:xfrm>
            <a:off x="7148601" y="4670875"/>
            <a:ext cx="7395316" cy="2824174"/>
            <a:chOff x="7428547" y="4646890"/>
            <a:chExt cx="7201853" cy="1306949"/>
          </a:xfrm>
        </p:grpSpPr>
        <p:sp>
          <p:nvSpPr>
            <p:cNvPr id="23" name="Shape 1">
              <a:extLst>
                <a:ext uri="{FF2B5EF4-FFF2-40B4-BE49-F238E27FC236}">
                  <a16:creationId xmlns:a16="http://schemas.microsoft.com/office/drawing/2014/main" id="{CC0823B5-443F-F7D2-28DF-F35FAEBEF081}"/>
                </a:ext>
              </a:extLst>
            </p:cNvPr>
            <p:cNvSpPr/>
            <p:nvPr/>
          </p:nvSpPr>
          <p:spPr>
            <a:xfrm>
              <a:off x="7428547" y="4646890"/>
              <a:ext cx="7201853" cy="1306949"/>
            </a:xfrm>
            <a:prstGeom prst="roundRect">
              <a:avLst>
                <a:gd name="adj" fmla="val 15620"/>
              </a:avLst>
            </a:prstGeom>
            <a:solidFill>
              <a:srgbClr val="CEE6FD"/>
            </a:solidFill>
            <a:ln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" name="Text 2">
              <a:extLst>
                <a:ext uri="{FF2B5EF4-FFF2-40B4-BE49-F238E27FC236}">
                  <a16:creationId xmlns:a16="http://schemas.microsoft.com/office/drawing/2014/main" id="{8B855174-0235-F67F-A35F-8BF133EA976C}"/>
                </a:ext>
              </a:extLst>
            </p:cNvPr>
            <p:cNvSpPr/>
            <p:nvPr/>
          </p:nvSpPr>
          <p:spPr>
            <a:xfrm>
              <a:off x="7661659" y="4778993"/>
              <a:ext cx="6884520" cy="1042741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ct val="150000"/>
                </a:lnSpc>
                <a:buNone/>
              </a:pP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Application Timeline</a:t>
              </a:r>
            </a:p>
            <a:p>
              <a:pPr marL="0" indent="0" algn="l">
                <a:lnSpc>
                  <a:spcPct val="150000"/>
                </a:lnSpc>
                <a:buNone/>
              </a:pP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Submit</a:t>
              </a: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</a:rPr>
                <a:t> </a:t>
              </a: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application in  </a:t>
              </a:r>
              <a:r>
                <a:rPr lang="en-US" altLang="zh-TW" sz="2200" u="sng" dirty="0">
                  <a:solidFill>
                    <a:srgbClr val="1E3063"/>
                  </a:solidFill>
                  <a:latin typeface="Instrument Sans Semi Bold" pitchFamily="34" charset="0"/>
                </a:rPr>
                <a:t>October</a:t>
              </a:r>
            </a:p>
            <a:p>
              <a:pPr algn="l">
                <a:lnSpc>
                  <a:spcPct val="150000"/>
                </a:lnSpc>
              </a:pP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Complete interview &amp;confirm placement in </a:t>
              </a:r>
              <a:r>
                <a:rPr lang="en-US" altLang="zh-TW" sz="2200" u="sng" dirty="0">
                  <a:solidFill>
                    <a:srgbClr val="1E3063"/>
                  </a:solidFill>
                  <a:latin typeface="Instrument Sans Semi Bold" pitchFamily="34" charset="0"/>
                </a:rPr>
                <a:t>November</a:t>
              </a:r>
            </a:p>
            <a:p>
              <a:pPr marL="0" indent="0" algn="l">
                <a:lnSpc>
                  <a:spcPct val="150000"/>
                </a:lnSpc>
                <a:buNone/>
              </a:pP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Submit the list to Academic Affairs in </a:t>
              </a:r>
              <a:r>
                <a:rPr lang="en-US" altLang="zh-TW" sz="2200" u="sng" dirty="0">
                  <a:solidFill>
                    <a:srgbClr val="1E3063"/>
                  </a:solidFill>
                  <a:latin typeface="Instrument Sans Semi Bold" pitchFamily="34" charset="0"/>
                </a:rPr>
                <a:t>December</a:t>
              </a:r>
              <a:endParaRPr lang="en-US" sz="2200" u="sng" dirty="0"/>
            </a:p>
          </p:txBody>
        </p:sp>
      </p:grpSp>
    </p:spTree>
    <p:extLst>
      <p:ext uri="{BB962C8B-B14F-4D97-AF65-F5344CB8AC3E}">
        <p14:creationId xmlns:p14="http://schemas.microsoft.com/office/powerpoint/2010/main" val="730091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48DEC0B-5931-39E9-CFFE-9F699DA27CD9}"/>
              </a:ext>
            </a:extLst>
          </p:cNvPr>
          <p:cNvSpPr/>
          <p:nvPr/>
        </p:nvSpPr>
        <p:spPr>
          <a:xfrm>
            <a:off x="12666518" y="7471064"/>
            <a:ext cx="1963882" cy="758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8B3E770B-2EEE-24DE-F27B-05195C72EF4C}"/>
              </a:ext>
            </a:extLst>
          </p:cNvPr>
          <p:cNvSpPr/>
          <p:nvPr/>
        </p:nvSpPr>
        <p:spPr>
          <a:xfrm>
            <a:off x="211899" y="583028"/>
            <a:ext cx="3608070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altLang="zh-TW" sz="58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Q&amp;A</a:t>
            </a:r>
            <a:endParaRPr lang="en-US" sz="5850" dirty="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3A23801F-877C-2395-8769-34C4980A3D9E}"/>
              </a:ext>
            </a:extLst>
          </p:cNvPr>
          <p:cNvSpPr/>
          <p:nvPr/>
        </p:nvSpPr>
        <p:spPr>
          <a:xfrm>
            <a:off x="211899" y="1897035"/>
            <a:ext cx="14137946" cy="59273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buNone/>
            </a:pPr>
            <a:r>
              <a:rPr lang="en-US" altLang="zh-TW" sz="24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1.</a:t>
            </a:r>
            <a:r>
              <a:rPr lang="zh-TW" altLang="en-US" sz="24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 </a:t>
            </a:r>
            <a:r>
              <a:rPr lang="en-US" altLang="zh-TW" sz="24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Q</a:t>
            </a:r>
            <a:r>
              <a:rPr lang="zh-TW" altLang="en-US" sz="24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：</a:t>
            </a:r>
            <a:r>
              <a:rPr lang="en-US" altLang="zh-TW" sz="24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Can I find an internship on my own in the future?</a:t>
            </a:r>
          </a:p>
          <a:p>
            <a:pPr marL="0" indent="0">
              <a:buNone/>
            </a:pPr>
            <a:r>
              <a:rPr lang="zh-TW" altLang="en-US" sz="24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    </a:t>
            </a:r>
            <a:r>
              <a:rPr lang="en-US" altLang="zh-TW" sz="24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A</a:t>
            </a:r>
            <a:r>
              <a:rPr lang="zh-TW" altLang="en-US" sz="24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：</a:t>
            </a:r>
            <a:r>
              <a:rPr lang="en-US" altLang="zh-TW" sz="24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No, you can't get approval immediately like we used to do. You’ll need to go through the 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             internal review process, which takes at least six months to a year.</a:t>
            </a:r>
          </a:p>
          <a:p>
            <a:pPr marL="0" indent="0">
              <a:buNone/>
            </a:pPr>
            <a:endParaRPr lang="en-US" sz="2400" dirty="0">
              <a:solidFill>
                <a:srgbClr val="1E3063"/>
              </a:solidFill>
              <a:latin typeface="Instrument Sans Semi Bold" pitchFamily="34" charset="0"/>
            </a:endParaRPr>
          </a:p>
          <a:p>
            <a:pPr marL="0" indent="0">
              <a:buNone/>
            </a:pPr>
            <a:r>
              <a:rPr lang="en-US" altLang="zh-TW" sz="2400" dirty="0">
                <a:solidFill>
                  <a:srgbClr val="1E3063"/>
                </a:solidFill>
                <a:latin typeface="Instrument Sans Semi Bold" pitchFamily="34" charset="0"/>
              </a:rPr>
              <a:t>2.</a:t>
            </a:r>
            <a:r>
              <a:rPr lang="zh-TW" altLang="en-US" sz="2400" dirty="0">
                <a:solidFill>
                  <a:srgbClr val="1E3063"/>
                </a:solidFill>
                <a:latin typeface="Instrument Sans Semi Bold" pitchFamily="34" charset="0"/>
              </a:rPr>
              <a:t> </a:t>
            </a:r>
            <a:r>
              <a:rPr lang="en-US" altLang="zh-TW" sz="2400" dirty="0">
                <a:solidFill>
                  <a:srgbClr val="1E3063"/>
                </a:solidFill>
                <a:latin typeface="Instrument Sans Semi Bold" pitchFamily="34" charset="0"/>
              </a:rPr>
              <a:t>Q</a:t>
            </a:r>
            <a:r>
              <a:rPr lang="zh-TW" altLang="en-US" sz="2400" dirty="0">
                <a:solidFill>
                  <a:srgbClr val="1E3063"/>
                </a:solidFill>
                <a:latin typeface="Instrument Sans Semi Bold" pitchFamily="34" charset="0"/>
              </a:rPr>
              <a:t>：</a:t>
            </a:r>
            <a:r>
              <a:rPr lang="en-US" altLang="zh-TW" sz="2400" dirty="0">
                <a:solidFill>
                  <a:srgbClr val="1E3063"/>
                </a:solidFill>
                <a:latin typeface="Instrument Sans Semi Bold" pitchFamily="34" charset="0"/>
              </a:rPr>
              <a:t>Can I apply for the Employment Credit Program after completing an overseas internship?</a:t>
            </a:r>
          </a:p>
          <a:p>
            <a:pPr marL="0" indent="0">
              <a:buNone/>
            </a:pPr>
            <a:r>
              <a:rPr lang="zh-TW" altLang="en-US" sz="2400" dirty="0">
                <a:solidFill>
                  <a:srgbClr val="1E3063"/>
                </a:solidFill>
                <a:latin typeface="Instrument Sans Semi Bold" pitchFamily="34" charset="0"/>
              </a:rPr>
              <a:t>     </a:t>
            </a:r>
            <a:r>
              <a:rPr lang="en-US" altLang="zh-TW" sz="2400" dirty="0">
                <a:solidFill>
                  <a:srgbClr val="1E3063"/>
                </a:solidFill>
                <a:latin typeface="Instrument Sans Semi Bold" pitchFamily="34" charset="0"/>
              </a:rPr>
              <a:t>A</a:t>
            </a:r>
            <a:r>
              <a:rPr lang="zh-TW" altLang="en-US" sz="2400" dirty="0">
                <a:solidFill>
                  <a:srgbClr val="1E3063"/>
                </a:solidFill>
                <a:latin typeface="Instrument Sans Semi Bold" pitchFamily="34" charset="0"/>
              </a:rPr>
              <a:t>：</a:t>
            </a:r>
            <a:r>
              <a:rPr lang="en-US" altLang="zh-TW" sz="2400" dirty="0">
                <a:solidFill>
                  <a:srgbClr val="1E3063"/>
                </a:solidFill>
                <a:latin typeface="Instrument Sans Semi Bold" pitchFamily="34" charset="0"/>
              </a:rPr>
              <a:t>Yes, you can. As long as you submit the required documents within the specified timeline.</a:t>
            </a:r>
          </a:p>
          <a:p>
            <a:pPr marL="0" indent="0">
              <a:buNone/>
            </a:pPr>
            <a:endParaRPr lang="en-US" sz="2400" dirty="0">
              <a:solidFill>
                <a:srgbClr val="1E3063"/>
              </a:solidFill>
              <a:latin typeface="Instrument Sans Semi Bold" pitchFamily="34" charset="0"/>
            </a:endParaRPr>
          </a:p>
          <a:p>
            <a:pPr marL="0" indent="0">
              <a:buNone/>
            </a:pPr>
            <a:r>
              <a:rPr lang="en-US" altLang="zh-TW" sz="2400" dirty="0">
                <a:solidFill>
                  <a:srgbClr val="1E3063"/>
                </a:solidFill>
                <a:latin typeface="Instrument Sans Semi Bold" pitchFamily="34" charset="0"/>
              </a:rPr>
              <a:t>3.</a:t>
            </a:r>
            <a:r>
              <a:rPr lang="zh-TW" altLang="en-US" sz="2400" dirty="0">
                <a:solidFill>
                  <a:srgbClr val="1E3063"/>
                </a:solidFill>
                <a:latin typeface="Instrument Sans Semi Bold" pitchFamily="34" charset="0"/>
              </a:rPr>
              <a:t> </a:t>
            </a:r>
            <a:r>
              <a:rPr lang="en-US" altLang="zh-TW" sz="2400" dirty="0">
                <a:solidFill>
                  <a:srgbClr val="1E3063"/>
                </a:solidFill>
                <a:latin typeface="Instrument Sans Semi Bold" pitchFamily="34" charset="0"/>
              </a:rPr>
              <a:t>Q</a:t>
            </a:r>
            <a:r>
              <a:rPr lang="zh-TW" altLang="en-US" sz="2400" dirty="0">
                <a:solidFill>
                  <a:srgbClr val="1E3063"/>
                </a:solidFill>
                <a:latin typeface="Instrument Sans Semi Bold" pitchFamily="34" charset="0"/>
              </a:rPr>
              <a:t>：</a:t>
            </a:r>
            <a:r>
              <a:rPr lang="en-US" altLang="zh-TW" sz="2400" dirty="0">
                <a:solidFill>
                  <a:srgbClr val="1E3063"/>
                </a:solidFill>
                <a:latin typeface="Instrument Sans Semi Bold" pitchFamily="34" charset="0"/>
              </a:rPr>
              <a:t>Do I submit paper or electronic copies of internship documents?</a:t>
            </a:r>
          </a:p>
          <a:p>
            <a:pPr marL="0" indent="0">
              <a:buNone/>
            </a:pPr>
            <a:r>
              <a:rPr lang="zh-TW" altLang="en-US" sz="2400" dirty="0">
                <a:solidFill>
                  <a:srgbClr val="1E3063"/>
                </a:solidFill>
                <a:latin typeface="Instrument Sans Semi Bold" pitchFamily="34" charset="0"/>
              </a:rPr>
              <a:t>     </a:t>
            </a:r>
            <a:r>
              <a:rPr lang="en-US" altLang="zh-TW" sz="2400" dirty="0">
                <a:solidFill>
                  <a:srgbClr val="1E3063"/>
                </a:solidFill>
                <a:latin typeface="Instrument Sans Semi Bold" pitchFamily="34" charset="0"/>
              </a:rPr>
              <a:t>A</a:t>
            </a:r>
            <a:r>
              <a:rPr lang="zh-TW" altLang="en-US" sz="2400" dirty="0">
                <a:solidFill>
                  <a:srgbClr val="1E3063"/>
                </a:solidFill>
                <a:latin typeface="Instrument Sans Semi Bold" pitchFamily="34" charset="0"/>
              </a:rPr>
              <a:t>：</a:t>
            </a:r>
            <a:r>
              <a:rPr lang="en-US" altLang="zh-TW" sz="2400" dirty="0">
                <a:solidFill>
                  <a:srgbClr val="1E3063"/>
                </a:solidFill>
                <a:latin typeface="Instrument Sans Semi Bold" pitchFamily="34" charset="0"/>
              </a:rPr>
              <a:t>Submit paper copies and provide electronic files of the journal photos.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17268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擷取畫面, 字型, 數字 的圖片&#10;&#10;AI 產生的內容可能不正確。">
            <a:extLst>
              <a:ext uri="{FF2B5EF4-FFF2-40B4-BE49-F238E27FC236}">
                <a16:creationId xmlns:a16="http://schemas.microsoft.com/office/drawing/2014/main" id="{6FB6523F-1792-A6FA-CA65-AF8868C36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7814" y="1756064"/>
            <a:ext cx="5974772" cy="5974772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96BDBF0C-8BD2-EDE4-7E47-E5B6DFACA9A5}"/>
              </a:ext>
            </a:extLst>
          </p:cNvPr>
          <p:cNvSpPr/>
          <p:nvPr/>
        </p:nvSpPr>
        <p:spPr>
          <a:xfrm>
            <a:off x="12666518" y="7471064"/>
            <a:ext cx="1963882" cy="758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Text 1">
            <a:extLst>
              <a:ext uri="{FF2B5EF4-FFF2-40B4-BE49-F238E27FC236}">
                <a16:creationId xmlns:a16="http://schemas.microsoft.com/office/drawing/2014/main" id="{0CE76270-22DC-9A1F-3CDB-7E4AF4112429}"/>
              </a:ext>
            </a:extLst>
          </p:cNvPr>
          <p:cNvSpPr/>
          <p:nvPr/>
        </p:nvSpPr>
        <p:spPr>
          <a:xfrm>
            <a:off x="3524559" y="584447"/>
            <a:ext cx="7581282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altLang="zh-TW" sz="58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Thank you</a:t>
            </a:r>
            <a:r>
              <a:rPr lang="zh-TW" altLang="en-US" sz="58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！</a:t>
            </a:r>
            <a:endParaRPr lang="en-US" sz="5850" dirty="0"/>
          </a:p>
        </p:txBody>
      </p:sp>
    </p:spTree>
    <p:extLst>
      <p:ext uri="{BB962C8B-B14F-4D97-AF65-F5344CB8AC3E}">
        <p14:creationId xmlns:p14="http://schemas.microsoft.com/office/powerpoint/2010/main" val="3348254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60719" y="413780"/>
            <a:ext cx="8594107" cy="7839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fr-FR" altLang="zh-TW" sz="4200" dirty="0"/>
              <a:t> Collaborative Internship Organizations</a:t>
            </a:r>
            <a:endParaRPr lang="en-US" sz="42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536" y="3650451"/>
            <a:ext cx="1134070" cy="1360884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678222" y="2653410"/>
            <a:ext cx="6082189" cy="41283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ct val="150000"/>
              </a:lnSpc>
              <a:buNone/>
            </a:pPr>
            <a:r>
              <a:rPr lang="en-US" altLang="zh-TW" sz="1600" dirty="0">
                <a:solidFill>
                  <a:schemeClr val="accent1">
                    <a:lumMod val="50000"/>
                  </a:schemeClr>
                </a:solidFill>
                <a:latin typeface="Instrument Sans Semi Bold" panose="02020500000000000000" charset="0"/>
              </a:rPr>
              <a:t>Fullon</a:t>
            </a:r>
            <a:r>
              <a:rPr lang="zh-TW" altLang="en-US" sz="1600" dirty="0">
                <a:solidFill>
                  <a:schemeClr val="accent1">
                    <a:lumMod val="50000"/>
                  </a:schemeClr>
                </a:solidFill>
                <a:latin typeface="Instrument Sans Semi Bold" panose="02020500000000000000" charset="0"/>
              </a:rPr>
              <a:t> </a:t>
            </a:r>
            <a:r>
              <a:rPr lang="en-US" altLang="zh-TW" sz="1600" dirty="0">
                <a:solidFill>
                  <a:schemeClr val="accent1">
                    <a:lumMod val="50000"/>
                  </a:schemeClr>
                </a:solidFill>
                <a:latin typeface="Instrument Sans Semi Bold" panose="02020500000000000000" charset="0"/>
              </a:rPr>
              <a:t>Hotel</a:t>
            </a:r>
            <a:r>
              <a:rPr lang="zh-TW" altLang="en-US" sz="1600" dirty="0">
                <a:solidFill>
                  <a:schemeClr val="accent1">
                    <a:lumMod val="50000"/>
                  </a:schemeClr>
                </a:solidFill>
                <a:latin typeface="Instrument Sans Semi Bold" panose="02020500000000000000" charset="0"/>
              </a:rPr>
              <a:t> </a:t>
            </a:r>
            <a:r>
              <a:rPr lang="en-US" altLang="zh-TW" sz="1600" dirty="0">
                <a:solidFill>
                  <a:schemeClr val="accent1">
                    <a:lumMod val="50000"/>
                  </a:schemeClr>
                </a:solidFill>
                <a:latin typeface="Instrument Sans Semi Bold" panose="02020500000000000000" charset="0"/>
              </a:rPr>
              <a:t>Tamsui</a:t>
            </a:r>
            <a:r>
              <a:rPr lang="zh-TW" altLang="en-US" sz="1600" dirty="0">
                <a:solidFill>
                  <a:schemeClr val="accent1">
                    <a:lumMod val="50000"/>
                  </a:schemeClr>
                </a:solidFill>
                <a:latin typeface="Instrument Sans Semi Bold" panose="02020500000000000000" charset="0"/>
              </a:rPr>
              <a:t> </a:t>
            </a:r>
            <a:r>
              <a:rPr lang="en-US" altLang="zh-TW" sz="1600" dirty="0">
                <a:solidFill>
                  <a:schemeClr val="accent1">
                    <a:lumMod val="50000"/>
                  </a:schemeClr>
                </a:solidFill>
                <a:latin typeface="Instrument Sans Semi Bold" panose="02020500000000000000" charset="0"/>
              </a:rPr>
              <a:t>Fisherman’s Wharf</a:t>
            </a:r>
            <a:endParaRPr lang="zh-TW" altLang="en-US" sz="1600" dirty="0">
              <a:solidFill>
                <a:schemeClr val="accent1">
                  <a:lumMod val="50000"/>
                </a:schemeClr>
              </a:solidFill>
              <a:effectLst/>
              <a:latin typeface="Instrument Sans Semi Bold" panose="02020500000000000000" charset="0"/>
            </a:endParaRPr>
          </a:p>
          <a:p>
            <a:pPr>
              <a:lnSpc>
                <a:spcPct val="150000"/>
              </a:lnSpc>
              <a:buNone/>
            </a:pPr>
            <a:r>
              <a:rPr lang="fr-FR" altLang="zh-TW" sz="1600" dirty="0">
                <a:solidFill>
                  <a:schemeClr val="accent1">
                    <a:lumMod val="50000"/>
                  </a:schemeClr>
                </a:solidFill>
                <a:effectLst/>
                <a:latin typeface="Instrument Sans Semi Bold" panose="02020500000000000000" charset="0"/>
              </a:rPr>
              <a:t>Le Méridien Taipei</a:t>
            </a:r>
            <a:endParaRPr lang="zh-TW" altLang="en-US" sz="1600" dirty="0">
              <a:solidFill>
                <a:schemeClr val="accent1">
                  <a:lumMod val="50000"/>
                </a:schemeClr>
              </a:solidFill>
              <a:effectLst/>
              <a:latin typeface="Instrument Sans Semi Bold" panose="02020500000000000000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TW" sz="1600" dirty="0">
                <a:solidFill>
                  <a:schemeClr val="accent1">
                    <a:lumMod val="50000"/>
                  </a:schemeClr>
                </a:solidFill>
                <a:latin typeface="Instrument Sans Semi Bold" panose="02020500000000000000" charset="0"/>
              </a:rPr>
              <a:t>The</a:t>
            </a:r>
            <a:r>
              <a:rPr lang="zh-TW" altLang="en-US" sz="1600" dirty="0">
                <a:solidFill>
                  <a:schemeClr val="accent1">
                    <a:lumMod val="50000"/>
                  </a:schemeClr>
                </a:solidFill>
                <a:latin typeface="Instrument Sans Semi Bold" panose="02020500000000000000" charset="0"/>
              </a:rPr>
              <a:t> </a:t>
            </a:r>
            <a:r>
              <a:rPr lang="en-US" altLang="zh-TW" sz="1600" dirty="0">
                <a:solidFill>
                  <a:schemeClr val="accent1">
                    <a:lumMod val="50000"/>
                  </a:schemeClr>
                </a:solidFill>
                <a:latin typeface="Instrument Sans Semi Bold" panose="02020500000000000000" charset="0"/>
              </a:rPr>
              <a:t>Grand</a:t>
            </a:r>
            <a:r>
              <a:rPr lang="zh-TW" altLang="en-US" sz="1600" dirty="0">
                <a:solidFill>
                  <a:schemeClr val="accent1">
                    <a:lumMod val="50000"/>
                  </a:schemeClr>
                </a:solidFill>
                <a:latin typeface="Instrument Sans Semi Bold" panose="02020500000000000000" charset="0"/>
              </a:rPr>
              <a:t> </a:t>
            </a:r>
            <a:r>
              <a:rPr lang="en-US" altLang="zh-TW" sz="1600" dirty="0">
                <a:solidFill>
                  <a:schemeClr val="accent1">
                    <a:lumMod val="50000"/>
                  </a:schemeClr>
                </a:solidFill>
                <a:latin typeface="Instrument Sans Semi Bold" panose="02020500000000000000" charset="0"/>
              </a:rPr>
              <a:t>Hotel</a:t>
            </a:r>
            <a:endParaRPr lang="zh-TW" altLang="en-US" sz="1600" dirty="0">
              <a:solidFill>
                <a:schemeClr val="accent1">
                  <a:lumMod val="50000"/>
                </a:schemeClr>
              </a:solidFill>
              <a:effectLst/>
              <a:latin typeface="Instrument Sans Semi Bold" panose="02020500000000000000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TW" sz="1600" dirty="0">
                <a:solidFill>
                  <a:schemeClr val="accent1">
                    <a:lumMod val="50000"/>
                  </a:schemeClr>
                </a:solidFill>
                <a:latin typeface="Instrument Sans Semi Bold" panose="02020500000000000000" charset="0"/>
              </a:rPr>
              <a:t>Kagaya</a:t>
            </a:r>
            <a:endParaRPr lang="zh-TW" altLang="en-US" sz="1600" dirty="0">
              <a:solidFill>
                <a:schemeClr val="accent1">
                  <a:lumMod val="50000"/>
                </a:schemeClr>
              </a:solidFill>
              <a:effectLst/>
              <a:latin typeface="Instrument Sans Semi Bold" panose="02020500000000000000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TW" sz="1600" dirty="0">
                <a:solidFill>
                  <a:schemeClr val="accent1">
                    <a:lumMod val="50000"/>
                  </a:schemeClr>
                </a:solidFill>
                <a:latin typeface="Instrument Sans Semi Bold" panose="02020500000000000000" charset="0"/>
              </a:rPr>
              <a:t>Mandarin</a:t>
            </a:r>
            <a:r>
              <a:rPr lang="zh-TW" altLang="en-US" sz="1600" dirty="0">
                <a:solidFill>
                  <a:schemeClr val="accent1">
                    <a:lumMod val="50000"/>
                  </a:schemeClr>
                </a:solidFill>
                <a:latin typeface="Instrument Sans Semi Bold" panose="02020500000000000000" charset="0"/>
              </a:rPr>
              <a:t> </a:t>
            </a:r>
            <a:r>
              <a:rPr lang="en-US" altLang="zh-TW" sz="1600" dirty="0">
                <a:solidFill>
                  <a:schemeClr val="accent1">
                    <a:lumMod val="50000"/>
                  </a:schemeClr>
                </a:solidFill>
                <a:latin typeface="Instrument Sans Semi Bold" panose="02020500000000000000" charset="0"/>
              </a:rPr>
              <a:t>Oriental Hotel</a:t>
            </a:r>
            <a:endParaRPr lang="zh-TW" altLang="en-US" sz="1600" dirty="0">
              <a:solidFill>
                <a:schemeClr val="accent1">
                  <a:lumMod val="50000"/>
                </a:schemeClr>
              </a:solidFill>
              <a:effectLst/>
              <a:latin typeface="Instrument Sans Semi Bold" panose="02020500000000000000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TW" sz="1600" dirty="0">
                <a:solidFill>
                  <a:schemeClr val="accent1">
                    <a:lumMod val="50000"/>
                  </a:schemeClr>
                </a:solidFill>
                <a:latin typeface="Instrument Sans Semi Bold" panose="02020500000000000000" charset="0"/>
              </a:rPr>
              <a:t>Regent</a:t>
            </a:r>
            <a:r>
              <a:rPr lang="zh-TW" altLang="en-US" sz="1600" dirty="0">
                <a:solidFill>
                  <a:schemeClr val="accent1">
                    <a:lumMod val="50000"/>
                  </a:schemeClr>
                </a:solidFill>
                <a:latin typeface="Instrument Sans Semi Bold" panose="02020500000000000000" charset="0"/>
              </a:rPr>
              <a:t> </a:t>
            </a:r>
            <a:r>
              <a:rPr lang="en-US" altLang="zh-TW" sz="1600" dirty="0">
                <a:solidFill>
                  <a:schemeClr val="accent1">
                    <a:lumMod val="50000"/>
                  </a:schemeClr>
                </a:solidFill>
                <a:latin typeface="Instrument Sans Semi Bold" panose="02020500000000000000" charset="0"/>
              </a:rPr>
              <a:t>Taipei</a:t>
            </a:r>
            <a:endParaRPr lang="zh-TW" altLang="en-US" sz="1600" dirty="0">
              <a:solidFill>
                <a:schemeClr val="accent1">
                  <a:lumMod val="50000"/>
                </a:schemeClr>
              </a:solidFill>
              <a:effectLst/>
              <a:latin typeface="Instrument Sans Semi Bold" panose="02020500000000000000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TW" sz="1600" dirty="0">
                <a:solidFill>
                  <a:schemeClr val="accent1">
                    <a:lumMod val="50000"/>
                  </a:schemeClr>
                </a:solidFill>
                <a:effectLst/>
                <a:latin typeface="Instrument Sans Semi Bold" panose="02020500000000000000" charset="0"/>
              </a:rPr>
              <a:t>Taipei Marriott Hotel</a:t>
            </a:r>
            <a:endParaRPr lang="zh-TW" altLang="en-US" sz="1600" dirty="0">
              <a:solidFill>
                <a:schemeClr val="accent1">
                  <a:lumMod val="50000"/>
                </a:schemeClr>
              </a:solidFill>
              <a:effectLst/>
              <a:latin typeface="Instrument Sans Semi Bold" panose="02020500000000000000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TW" sz="1600" dirty="0">
                <a:solidFill>
                  <a:schemeClr val="accent1">
                    <a:lumMod val="50000"/>
                  </a:schemeClr>
                </a:solidFill>
                <a:latin typeface="Instrument Sans Semi Bold" panose="02020500000000000000" charset="0"/>
              </a:rPr>
              <a:t>La</a:t>
            </a:r>
            <a:r>
              <a:rPr lang="en-US" altLang="zh-TW" sz="1600" dirty="0">
                <a:solidFill>
                  <a:schemeClr val="accent1">
                    <a:lumMod val="50000"/>
                  </a:schemeClr>
                </a:solidFill>
                <a:effectLst/>
                <a:latin typeface="Instrument Sans Semi Bold" panose="02020500000000000000" charset="0"/>
              </a:rPr>
              <a:t>keshore Groupsite</a:t>
            </a:r>
            <a:endParaRPr lang="zh-TW" altLang="en-US" sz="1600" dirty="0">
              <a:solidFill>
                <a:schemeClr val="accent1">
                  <a:lumMod val="50000"/>
                </a:schemeClr>
              </a:solidFill>
              <a:effectLst/>
              <a:latin typeface="Instrument Sans Semi Bold" panose="02020500000000000000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TW" sz="1600" dirty="0">
                <a:solidFill>
                  <a:schemeClr val="accent1">
                    <a:lumMod val="50000"/>
                  </a:schemeClr>
                </a:solidFill>
                <a:effectLst/>
                <a:latin typeface="Instrument Sans Semi Bold" panose="02020500000000000000" charset="0"/>
              </a:rPr>
              <a:t>Courtyard by Marriott Taipei Downtown</a:t>
            </a:r>
            <a:endParaRPr lang="zh-TW" altLang="en-US" sz="1600" dirty="0">
              <a:solidFill>
                <a:schemeClr val="accent1">
                  <a:lumMod val="50000"/>
                </a:schemeClr>
              </a:solidFill>
              <a:effectLst/>
              <a:latin typeface="Instrument Sans Semi Bold" panose="02020500000000000000" charset="0"/>
            </a:endParaRPr>
          </a:p>
          <a:p>
            <a:pPr>
              <a:lnSpc>
                <a:spcPct val="150000"/>
              </a:lnSpc>
              <a:buNone/>
            </a:pPr>
            <a:r>
              <a:rPr lang="fr-FR" altLang="zh-TW" sz="1600" dirty="0">
                <a:solidFill>
                  <a:schemeClr val="accent1">
                    <a:lumMod val="50000"/>
                  </a:schemeClr>
                </a:solidFill>
                <a:effectLst/>
                <a:latin typeface="Instrument Sans Semi Bold" panose="02020500000000000000" charset="0"/>
              </a:rPr>
              <a:t>Grand Hyatt Taipei</a:t>
            </a:r>
            <a:endParaRPr lang="zh-TW" altLang="en-US" sz="1600" dirty="0">
              <a:solidFill>
                <a:schemeClr val="accent1">
                  <a:lumMod val="50000"/>
                </a:schemeClr>
              </a:solidFill>
              <a:effectLst/>
              <a:latin typeface="Instrument Sans Semi Bold" panose="02020500000000000000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TW" sz="1600" dirty="0">
                <a:solidFill>
                  <a:schemeClr val="accent1">
                    <a:lumMod val="50000"/>
                  </a:schemeClr>
                </a:solidFill>
                <a:effectLst/>
                <a:latin typeface="Instrument Sans Semi Bold" panose="02020500000000000000" charset="0"/>
              </a:rPr>
              <a:t>Grand View Resort Beitou </a:t>
            </a:r>
            <a:endParaRPr lang="zh-TW" altLang="en-US" sz="1600" dirty="0">
              <a:solidFill>
                <a:schemeClr val="accent1">
                  <a:lumMod val="50000"/>
                </a:schemeClr>
              </a:solidFill>
              <a:effectLst/>
              <a:latin typeface="Instrument Sans Semi Bold" panose="02020500000000000000" charset="0"/>
            </a:endParaRPr>
          </a:p>
          <a:p>
            <a:pPr>
              <a:buNone/>
            </a:pPr>
            <a:br>
              <a:rPr lang="zh-TW" altLang="en-US" sz="1600" dirty="0">
                <a:solidFill>
                  <a:schemeClr val="accent1">
                    <a:lumMod val="50000"/>
                  </a:schemeClr>
                </a:solidFill>
                <a:effectLst/>
                <a:latin typeface="Instrument Sans Semi Bold" panose="02020500000000000000" charset="0"/>
              </a:rPr>
            </a:br>
            <a:endParaRPr lang="en-US" sz="1750" dirty="0">
              <a:solidFill>
                <a:schemeClr val="accent1">
                  <a:lumMod val="50000"/>
                </a:schemeClr>
              </a:solidFill>
              <a:latin typeface="Instrument Sans Semi Bold" panose="02020500000000000000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BEA56EE4-A536-FEE5-ED7C-CBD829D80681}"/>
              </a:ext>
            </a:extLst>
          </p:cNvPr>
          <p:cNvSpPr/>
          <p:nvPr/>
        </p:nvSpPr>
        <p:spPr>
          <a:xfrm>
            <a:off x="12666518" y="7471064"/>
            <a:ext cx="1963882" cy="758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Text 3">
            <a:extLst>
              <a:ext uri="{FF2B5EF4-FFF2-40B4-BE49-F238E27FC236}">
                <a16:creationId xmlns:a16="http://schemas.microsoft.com/office/drawing/2014/main" id="{7A52D492-BA64-17A5-CA01-C797A700ADF3}"/>
              </a:ext>
            </a:extLst>
          </p:cNvPr>
          <p:cNvSpPr/>
          <p:nvPr/>
        </p:nvSpPr>
        <p:spPr>
          <a:xfrm>
            <a:off x="7666792" y="224193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</a:rPr>
              <a:t>Hospitality Industry</a:t>
            </a:r>
            <a:endParaRPr lang="en-US" sz="2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21EB65-96F6-039E-2887-8D5AAA0690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5338902C-FC57-422F-B530-7BABD4094B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34F8371E-92AB-7E8C-38C6-957D1E147B0F}"/>
              </a:ext>
            </a:extLst>
          </p:cNvPr>
          <p:cNvSpPr/>
          <p:nvPr/>
        </p:nvSpPr>
        <p:spPr>
          <a:xfrm>
            <a:off x="5831227" y="673522"/>
            <a:ext cx="822495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fr-FR" altLang="zh-TW" sz="4200" dirty="0"/>
              <a:t>Collaborative Internship Organizations</a:t>
            </a:r>
            <a:endParaRPr lang="en-US" sz="4200" dirty="0"/>
          </a:p>
        </p:txBody>
      </p:sp>
      <p:pic>
        <p:nvPicPr>
          <p:cNvPr id="7" name="Image 2" descr="preencoded.png">
            <a:extLst>
              <a:ext uri="{FF2B5EF4-FFF2-40B4-BE49-F238E27FC236}">
                <a16:creationId xmlns:a16="http://schemas.microsoft.com/office/drawing/2014/main" id="{79740205-3E9F-5FDC-F1BD-FF19D70B2D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2242757"/>
            <a:ext cx="1134070" cy="1360884"/>
          </a:xfrm>
          <a:prstGeom prst="rect">
            <a:avLst/>
          </a:prstGeom>
        </p:spPr>
      </p:pic>
      <p:sp>
        <p:nvSpPr>
          <p:cNvPr id="8" name="Text 3">
            <a:extLst>
              <a:ext uri="{FF2B5EF4-FFF2-40B4-BE49-F238E27FC236}">
                <a16:creationId xmlns:a16="http://schemas.microsoft.com/office/drawing/2014/main" id="{9827723D-51AC-9CE3-6577-AF4CE5DAF068}"/>
              </a:ext>
            </a:extLst>
          </p:cNvPr>
          <p:cNvSpPr/>
          <p:nvPr/>
        </p:nvSpPr>
        <p:spPr>
          <a:xfrm>
            <a:off x="7716322" y="227040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zh-TW" alt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 </a:t>
            </a:r>
            <a:r>
              <a:rPr lang="en-US" altLang="zh-TW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Travel Agencies (Not cooperate this year)</a:t>
            </a:r>
            <a:endParaRPr lang="en-US" sz="2200" dirty="0"/>
          </a:p>
        </p:txBody>
      </p:sp>
      <p:sp>
        <p:nvSpPr>
          <p:cNvPr id="9" name="Text 4">
            <a:extLst>
              <a:ext uri="{FF2B5EF4-FFF2-40B4-BE49-F238E27FC236}">
                <a16:creationId xmlns:a16="http://schemas.microsoft.com/office/drawing/2014/main" id="{BC398837-13C4-E582-A31E-C4B7E313B332}"/>
              </a:ext>
            </a:extLst>
          </p:cNvPr>
          <p:cNvSpPr/>
          <p:nvPr/>
        </p:nvSpPr>
        <p:spPr>
          <a:xfrm>
            <a:off x="7716322" y="2760826"/>
            <a:ext cx="6082189" cy="4543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ct val="150000"/>
              </a:lnSpc>
              <a:buNone/>
            </a:pPr>
            <a:r>
              <a:rPr lang="fr-FR" altLang="zh-TW" sz="1600" dirty="0">
                <a:solidFill>
                  <a:schemeClr val="accent1">
                    <a:lumMod val="50000"/>
                  </a:schemeClr>
                </a:solidFill>
                <a:effectLst/>
                <a:latin typeface="Instrument Sans Medium" panose="02020500000000000000" charset="0"/>
              </a:rPr>
              <a:t>Phoenix Tours</a:t>
            </a:r>
            <a:endParaRPr lang="en-US" sz="1750" dirty="0">
              <a:solidFill>
                <a:schemeClr val="accent1">
                  <a:lumMod val="50000"/>
                </a:schemeClr>
              </a:solidFill>
              <a:latin typeface="Instrument Sans Medium" panose="02020500000000000000" charset="0"/>
            </a:endParaRPr>
          </a:p>
        </p:txBody>
      </p:sp>
      <p:pic>
        <p:nvPicPr>
          <p:cNvPr id="10" name="Image 3" descr="preencoded.png">
            <a:extLst>
              <a:ext uri="{FF2B5EF4-FFF2-40B4-BE49-F238E27FC236}">
                <a16:creationId xmlns:a16="http://schemas.microsoft.com/office/drawing/2014/main" id="{66C96F51-DF9B-F61A-C389-B70E7E0CD0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190" y="3811457"/>
            <a:ext cx="1134070" cy="1360884"/>
          </a:xfrm>
          <a:prstGeom prst="rect">
            <a:avLst/>
          </a:prstGeom>
        </p:spPr>
      </p:pic>
      <p:sp>
        <p:nvSpPr>
          <p:cNvPr id="11" name="Text 5">
            <a:extLst>
              <a:ext uri="{FF2B5EF4-FFF2-40B4-BE49-F238E27FC236}">
                <a16:creationId xmlns:a16="http://schemas.microsoft.com/office/drawing/2014/main" id="{921AE605-EB39-7958-8F60-C7E412BDB1AA}"/>
              </a:ext>
            </a:extLst>
          </p:cNvPr>
          <p:cNvSpPr/>
          <p:nvPr/>
        </p:nvSpPr>
        <p:spPr>
          <a:xfrm>
            <a:off x="7754422" y="4138716"/>
            <a:ext cx="3314631" cy="3348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</a:rPr>
              <a:t>Convention &amp; Exhibition</a:t>
            </a:r>
            <a:endParaRPr lang="en-US" sz="2200" dirty="0"/>
          </a:p>
        </p:txBody>
      </p:sp>
      <p:sp>
        <p:nvSpPr>
          <p:cNvPr id="12" name="Text 6">
            <a:extLst>
              <a:ext uri="{FF2B5EF4-FFF2-40B4-BE49-F238E27FC236}">
                <a16:creationId xmlns:a16="http://schemas.microsoft.com/office/drawing/2014/main" id="{86862B36-26A5-6B1B-42C7-EA245A49F184}"/>
              </a:ext>
            </a:extLst>
          </p:cNvPr>
          <p:cNvSpPr/>
          <p:nvPr/>
        </p:nvSpPr>
        <p:spPr>
          <a:xfrm>
            <a:off x="7754422" y="4629135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altLang="zh-TW" sz="16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HWH Executive Consultant Limited</a:t>
            </a:r>
            <a:endParaRPr lang="en-US" sz="1600" dirty="0"/>
          </a:p>
        </p:txBody>
      </p:sp>
      <p:pic>
        <p:nvPicPr>
          <p:cNvPr id="13" name="Image 4" descr="preencoded.png">
            <a:extLst>
              <a:ext uri="{FF2B5EF4-FFF2-40B4-BE49-F238E27FC236}">
                <a16:creationId xmlns:a16="http://schemas.microsoft.com/office/drawing/2014/main" id="{0C583159-0224-2F10-3D69-07787FB0D1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0190" y="5369769"/>
            <a:ext cx="1134070" cy="1360884"/>
          </a:xfrm>
          <a:prstGeom prst="rect">
            <a:avLst/>
          </a:prstGeom>
        </p:spPr>
      </p:pic>
      <p:sp>
        <p:nvSpPr>
          <p:cNvPr id="14" name="Text 7">
            <a:extLst>
              <a:ext uri="{FF2B5EF4-FFF2-40B4-BE49-F238E27FC236}">
                <a16:creationId xmlns:a16="http://schemas.microsoft.com/office/drawing/2014/main" id="{B24CFB90-C656-5E40-F309-06D03D829084}"/>
              </a:ext>
            </a:extLst>
          </p:cNvPr>
          <p:cNvSpPr/>
          <p:nvPr/>
        </p:nvSpPr>
        <p:spPr>
          <a:xfrm>
            <a:off x="7754422" y="552038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</a:rPr>
              <a:t>Aviation</a:t>
            </a:r>
            <a:endParaRPr lang="en-US" sz="2200" dirty="0"/>
          </a:p>
        </p:txBody>
      </p:sp>
      <p:sp>
        <p:nvSpPr>
          <p:cNvPr id="15" name="Text 8">
            <a:extLst>
              <a:ext uri="{FF2B5EF4-FFF2-40B4-BE49-F238E27FC236}">
                <a16:creationId xmlns:a16="http://schemas.microsoft.com/office/drawing/2014/main" id="{C9BD19F5-F9AE-7EAF-4419-7FFB34D67C04}"/>
              </a:ext>
            </a:extLst>
          </p:cNvPr>
          <p:cNvSpPr/>
          <p:nvPr/>
        </p:nvSpPr>
        <p:spPr>
          <a:xfrm>
            <a:off x="7754422" y="6010799"/>
            <a:ext cx="6082189" cy="7585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altLang="zh-TW" sz="16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Plaza Premium Lounge 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0E3DE03C-70DD-3AFB-461C-185ACFA9D55C}"/>
              </a:ext>
            </a:extLst>
          </p:cNvPr>
          <p:cNvSpPr/>
          <p:nvPr/>
        </p:nvSpPr>
        <p:spPr>
          <a:xfrm>
            <a:off x="12666518" y="7471064"/>
            <a:ext cx="1963882" cy="758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5355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3A01D3-BB42-3367-090C-EA935F69F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623E5B8E-2912-907E-8653-C6992E3E5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976920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EE513B4A-8E0E-8344-B4D7-A7126EE40F17}"/>
              </a:ext>
            </a:extLst>
          </p:cNvPr>
          <p:cNvSpPr/>
          <p:nvPr/>
        </p:nvSpPr>
        <p:spPr>
          <a:xfrm>
            <a:off x="781492" y="3398604"/>
            <a:ext cx="11611033" cy="7161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altLang="zh-TW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How to get Internship Credits?(Select one)</a:t>
            </a:r>
            <a:endParaRPr lang="en-US" sz="4450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602ADC74-E8DD-E2C8-9DFD-D3EFF9C50415}"/>
              </a:ext>
            </a:extLst>
          </p:cNvPr>
          <p:cNvSpPr/>
          <p:nvPr/>
        </p:nvSpPr>
        <p:spPr>
          <a:xfrm>
            <a:off x="12666518" y="7471064"/>
            <a:ext cx="1963882" cy="758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09A3A9FD-85FF-E7AF-6446-E4CFE3D56015}"/>
              </a:ext>
            </a:extLst>
          </p:cNvPr>
          <p:cNvGrpSpPr/>
          <p:nvPr/>
        </p:nvGrpSpPr>
        <p:grpSpPr>
          <a:xfrm>
            <a:off x="793790" y="4542982"/>
            <a:ext cx="6521410" cy="1426595"/>
            <a:chOff x="793790" y="4646891"/>
            <a:chExt cx="6408063" cy="1306949"/>
          </a:xfrm>
        </p:grpSpPr>
        <p:grpSp>
          <p:nvGrpSpPr>
            <p:cNvPr id="17" name="群組 16">
              <a:extLst>
                <a:ext uri="{FF2B5EF4-FFF2-40B4-BE49-F238E27FC236}">
                  <a16:creationId xmlns:a16="http://schemas.microsoft.com/office/drawing/2014/main" id="{48EA435A-6D05-CCB3-8870-BB5B054C4815}"/>
                </a:ext>
              </a:extLst>
            </p:cNvPr>
            <p:cNvGrpSpPr/>
            <p:nvPr/>
          </p:nvGrpSpPr>
          <p:grpSpPr>
            <a:xfrm>
              <a:off x="793790" y="4646891"/>
              <a:ext cx="6408063" cy="1306949"/>
              <a:chOff x="793790" y="4636532"/>
              <a:chExt cx="6408063" cy="1306949"/>
            </a:xfrm>
          </p:grpSpPr>
          <p:sp>
            <p:nvSpPr>
              <p:cNvPr id="4" name="Shape 1">
                <a:extLst>
                  <a:ext uri="{FF2B5EF4-FFF2-40B4-BE49-F238E27FC236}">
                    <a16:creationId xmlns:a16="http://schemas.microsoft.com/office/drawing/2014/main" id="{E5CAD314-5579-4ED5-0847-B1E0DBA6AFE1}"/>
                  </a:ext>
                </a:extLst>
              </p:cNvPr>
              <p:cNvSpPr/>
              <p:nvPr/>
            </p:nvSpPr>
            <p:spPr>
              <a:xfrm>
                <a:off x="793790" y="4636532"/>
                <a:ext cx="6408063" cy="1306949"/>
              </a:xfrm>
              <a:prstGeom prst="roundRect">
                <a:avLst>
                  <a:gd name="adj" fmla="val 15620"/>
                </a:avLst>
              </a:prstGeom>
              <a:solidFill>
                <a:srgbClr val="CEE6FD"/>
              </a:solidFill>
              <a:ln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" name="Text 2">
                <a:extLst>
                  <a:ext uri="{FF2B5EF4-FFF2-40B4-BE49-F238E27FC236}">
                    <a16:creationId xmlns:a16="http://schemas.microsoft.com/office/drawing/2014/main" id="{BFE6BDAC-4FDD-230E-1970-8D9A4C859849}"/>
                  </a:ext>
                </a:extLst>
              </p:cNvPr>
              <p:cNvSpPr/>
              <p:nvPr/>
            </p:nvSpPr>
            <p:spPr>
              <a:xfrm>
                <a:off x="1020604" y="4808231"/>
                <a:ext cx="5693017" cy="35432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en-US" sz="2200" dirty="0">
                    <a:solidFill>
                      <a:srgbClr val="1E3063"/>
                    </a:solidFill>
                    <a:latin typeface="Instrument Sans Semi Bold" pitchFamily="34" charset="0"/>
                  </a:rPr>
                  <a:t>Completed 200  hours  domestic internship</a:t>
                </a:r>
                <a:endParaRPr lang="en-US" sz="2200" dirty="0"/>
              </a:p>
            </p:txBody>
          </p:sp>
        </p:grpSp>
        <p:sp>
          <p:nvSpPr>
            <p:cNvPr id="18" name="Text 2">
              <a:extLst>
                <a:ext uri="{FF2B5EF4-FFF2-40B4-BE49-F238E27FC236}">
                  <a16:creationId xmlns:a16="http://schemas.microsoft.com/office/drawing/2014/main" id="{9B0362AC-D737-307A-D0B6-4028FFD4E731}"/>
                </a:ext>
              </a:extLst>
            </p:cNvPr>
            <p:cNvSpPr/>
            <p:nvPr/>
          </p:nvSpPr>
          <p:spPr>
            <a:xfrm>
              <a:off x="996839" y="5203731"/>
              <a:ext cx="6078147" cy="65909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en-US" sz="2200" dirty="0">
                  <a:solidFill>
                    <a:srgbClr val="1E3063"/>
                  </a:solidFill>
                  <a:latin typeface="Instrument Sans Semi Bold" pitchFamily="34" charset="0"/>
                </a:rPr>
                <a:t>Completed</a:t>
              </a: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</a:rPr>
                <a:t> </a:t>
              </a: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the</a:t>
              </a: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</a:rPr>
                <a:t> </a:t>
              </a: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“Tourism Industry Internship” </a:t>
              </a:r>
            </a:p>
            <a:p>
              <a:pPr marL="0" indent="0" algn="l">
                <a:lnSpc>
                  <a:spcPts val="2750"/>
                </a:lnSpc>
                <a:buNone/>
              </a:pP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(3-credit required course) </a:t>
              </a:r>
              <a:endParaRPr lang="en-US" sz="2200" dirty="0"/>
            </a:p>
          </p:txBody>
        </p:sp>
      </p:grp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D5E52D2A-2458-8578-D11A-F0BC507CBD50}"/>
              </a:ext>
            </a:extLst>
          </p:cNvPr>
          <p:cNvGrpSpPr/>
          <p:nvPr/>
        </p:nvGrpSpPr>
        <p:grpSpPr>
          <a:xfrm>
            <a:off x="7368387" y="4542982"/>
            <a:ext cx="7045442" cy="1426595"/>
            <a:chOff x="733630" y="4646891"/>
            <a:chExt cx="7045442" cy="1426595"/>
          </a:xfrm>
        </p:grpSpPr>
        <p:grpSp>
          <p:nvGrpSpPr>
            <p:cNvPr id="21" name="群組 20">
              <a:extLst>
                <a:ext uri="{FF2B5EF4-FFF2-40B4-BE49-F238E27FC236}">
                  <a16:creationId xmlns:a16="http://schemas.microsoft.com/office/drawing/2014/main" id="{A896787C-A372-5DC2-C560-80330BAE2EF5}"/>
                </a:ext>
              </a:extLst>
            </p:cNvPr>
            <p:cNvGrpSpPr/>
            <p:nvPr/>
          </p:nvGrpSpPr>
          <p:grpSpPr>
            <a:xfrm>
              <a:off x="733630" y="4646891"/>
              <a:ext cx="7045442" cy="1426595"/>
              <a:chOff x="733630" y="4636532"/>
              <a:chExt cx="7045442" cy="1426595"/>
            </a:xfrm>
          </p:grpSpPr>
          <p:sp>
            <p:nvSpPr>
              <p:cNvPr id="23" name="Shape 1">
                <a:extLst>
                  <a:ext uri="{FF2B5EF4-FFF2-40B4-BE49-F238E27FC236}">
                    <a16:creationId xmlns:a16="http://schemas.microsoft.com/office/drawing/2014/main" id="{2C38AC82-2E69-B0B3-66B9-3431C8C7CD59}"/>
                  </a:ext>
                </a:extLst>
              </p:cNvPr>
              <p:cNvSpPr/>
              <p:nvPr/>
            </p:nvSpPr>
            <p:spPr>
              <a:xfrm>
                <a:off x="733630" y="4636532"/>
                <a:ext cx="7045442" cy="1426595"/>
              </a:xfrm>
              <a:prstGeom prst="roundRect">
                <a:avLst>
                  <a:gd name="adj" fmla="val 15620"/>
                </a:avLst>
              </a:prstGeom>
              <a:solidFill>
                <a:srgbClr val="CEE6FD"/>
              </a:solidFill>
              <a:ln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4" name="Text 2">
                <a:extLst>
                  <a:ext uri="{FF2B5EF4-FFF2-40B4-BE49-F238E27FC236}">
                    <a16:creationId xmlns:a16="http://schemas.microsoft.com/office/drawing/2014/main" id="{837A57CE-F64F-7231-530B-55F792A2CF63}"/>
                  </a:ext>
                </a:extLst>
              </p:cNvPr>
              <p:cNvSpPr/>
              <p:nvPr/>
            </p:nvSpPr>
            <p:spPr>
              <a:xfrm>
                <a:off x="900283" y="4851313"/>
                <a:ext cx="6614093" cy="381003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en-US" sz="2200" dirty="0">
                    <a:solidFill>
                      <a:srgbClr val="1E3063"/>
                    </a:solidFill>
                    <a:latin typeface="Instrument Sans Semi Bold" pitchFamily="34" charset="0"/>
                  </a:rPr>
                  <a:t>Completed</a:t>
                </a:r>
                <a:r>
                  <a:rPr lang="zh-TW" altLang="en-US" sz="2200" dirty="0">
                    <a:solidFill>
                      <a:srgbClr val="1E3063"/>
                    </a:solidFill>
                    <a:latin typeface="Instrument Sans Semi Bold" pitchFamily="34" charset="0"/>
                  </a:rPr>
                  <a:t> </a:t>
                </a:r>
                <a:r>
                  <a:rPr lang="en-US" altLang="zh-TW" sz="2200" dirty="0">
                    <a:solidFill>
                      <a:srgbClr val="1E3063"/>
                    </a:solidFill>
                    <a:latin typeface="Instrument Sans Semi Bold" pitchFamily="34" charset="0"/>
                  </a:rPr>
                  <a:t>overseas</a:t>
                </a:r>
                <a:r>
                  <a:rPr lang="zh-TW" altLang="en-US" sz="2200" dirty="0">
                    <a:solidFill>
                      <a:srgbClr val="1E3063"/>
                    </a:solidFill>
                    <a:latin typeface="Instrument Sans Semi Bold" pitchFamily="34" charset="0"/>
                  </a:rPr>
                  <a:t> </a:t>
                </a:r>
                <a:r>
                  <a:rPr lang="en-US" altLang="zh-TW" sz="2200" dirty="0">
                    <a:solidFill>
                      <a:srgbClr val="1E3063"/>
                    </a:solidFill>
                    <a:latin typeface="Instrument Sans Semi Bold" pitchFamily="34" charset="0"/>
                  </a:rPr>
                  <a:t>internship with</a:t>
                </a:r>
                <a:r>
                  <a:rPr lang="zh-TW" altLang="en-US" sz="2200" dirty="0">
                    <a:solidFill>
                      <a:srgbClr val="1E3063"/>
                    </a:solidFill>
                    <a:latin typeface="Instrument Sans Semi Bold" pitchFamily="34" charset="0"/>
                  </a:rPr>
                  <a:t> </a:t>
                </a:r>
                <a:r>
                  <a:rPr lang="en-US" altLang="zh-TW" sz="2200" dirty="0">
                    <a:solidFill>
                      <a:srgbClr val="1E3063"/>
                    </a:solidFill>
                    <a:latin typeface="Instrument Sans Semi Bold" pitchFamily="34" charset="0"/>
                  </a:rPr>
                  <a:t>a</a:t>
                </a:r>
                <a:r>
                  <a:rPr lang="zh-TW" altLang="en-US" sz="2200" dirty="0">
                    <a:solidFill>
                      <a:srgbClr val="1E3063"/>
                    </a:solidFill>
                    <a:latin typeface="Instrument Sans Semi Bold" pitchFamily="34" charset="0"/>
                  </a:rPr>
                  <a:t> </a:t>
                </a:r>
                <a:r>
                  <a:rPr lang="en-US" altLang="zh-TW" sz="2200" dirty="0">
                    <a:solidFill>
                      <a:srgbClr val="1E3063"/>
                    </a:solidFill>
                    <a:latin typeface="Instrument Sans Semi Bold" pitchFamily="34" charset="0"/>
                  </a:rPr>
                  <a:t>passing</a:t>
                </a:r>
                <a:r>
                  <a:rPr lang="zh-TW" altLang="en-US" sz="2200" dirty="0">
                    <a:solidFill>
                      <a:srgbClr val="1E3063"/>
                    </a:solidFill>
                    <a:latin typeface="Instrument Sans Semi Bold" pitchFamily="34" charset="0"/>
                  </a:rPr>
                  <a:t> </a:t>
                </a:r>
                <a:r>
                  <a:rPr lang="en-US" altLang="zh-TW" sz="2200" dirty="0">
                    <a:solidFill>
                      <a:srgbClr val="1E3063"/>
                    </a:solidFill>
                    <a:latin typeface="Instrument Sans Semi Bold" pitchFamily="34" charset="0"/>
                  </a:rPr>
                  <a:t>grade</a:t>
                </a:r>
                <a:endParaRPr lang="en-US" sz="2200" dirty="0"/>
              </a:p>
            </p:txBody>
          </p:sp>
        </p:grpSp>
        <p:sp>
          <p:nvSpPr>
            <p:cNvPr id="22" name="Text 2">
              <a:extLst>
                <a:ext uri="{FF2B5EF4-FFF2-40B4-BE49-F238E27FC236}">
                  <a16:creationId xmlns:a16="http://schemas.microsoft.com/office/drawing/2014/main" id="{B0400C89-8A12-621A-C3AC-5C2979C096E5}"/>
                </a:ext>
              </a:extLst>
            </p:cNvPr>
            <p:cNvSpPr/>
            <p:nvPr/>
          </p:nvSpPr>
          <p:spPr>
            <a:xfrm>
              <a:off x="900283" y="5267742"/>
              <a:ext cx="6094929" cy="673391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en-US" sz="2200" dirty="0">
                  <a:solidFill>
                    <a:srgbClr val="1E3063"/>
                  </a:solidFill>
                  <a:latin typeface="Instrument Sans Semi Bold" pitchFamily="34" charset="0"/>
                </a:rPr>
                <a:t>Completed credit  recognition for the </a:t>
              </a:r>
            </a:p>
            <a:p>
              <a:pPr marL="0" indent="0" algn="l">
                <a:lnSpc>
                  <a:spcPts val="2750"/>
                </a:lnSpc>
                <a:buNone/>
              </a:pPr>
              <a:r>
                <a:rPr lang="en-US" sz="2200" dirty="0">
                  <a:solidFill>
                    <a:srgbClr val="1E3063"/>
                  </a:solidFill>
                  <a:latin typeface="Instrument Sans Semi Bold" pitchFamily="34" charset="0"/>
                </a:rPr>
                <a:t>“Tourism  Industry Internship”   </a:t>
              </a:r>
              <a:endParaRPr lang="en-US" sz="2200" dirty="0"/>
            </a:p>
          </p:txBody>
        </p:sp>
      </p:grpSp>
      <p:grpSp>
        <p:nvGrpSpPr>
          <p:cNvPr id="7" name="群組 6">
            <a:extLst>
              <a:ext uri="{FF2B5EF4-FFF2-40B4-BE49-F238E27FC236}">
                <a16:creationId xmlns:a16="http://schemas.microsoft.com/office/drawing/2014/main" id="{79B4B571-9B38-9095-E7AA-457CA67DB065}"/>
              </a:ext>
            </a:extLst>
          </p:cNvPr>
          <p:cNvGrpSpPr/>
          <p:nvPr/>
        </p:nvGrpSpPr>
        <p:grpSpPr>
          <a:xfrm>
            <a:off x="793790" y="6038675"/>
            <a:ext cx="13355343" cy="1333040"/>
            <a:chOff x="793790" y="4636532"/>
            <a:chExt cx="6408063" cy="1306949"/>
          </a:xfrm>
        </p:grpSpPr>
        <p:sp>
          <p:nvSpPr>
            <p:cNvPr id="9" name="Shape 1">
              <a:extLst>
                <a:ext uri="{FF2B5EF4-FFF2-40B4-BE49-F238E27FC236}">
                  <a16:creationId xmlns:a16="http://schemas.microsoft.com/office/drawing/2014/main" id="{4595DCF3-504C-1CA3-EA6A-C07000E77660}"/>
                </a:ext>
              </a:extLst>
            </p:cNvPr>
            <p:cNvSpPr/>
            <p:nvPr/>
          </p:nvSpPr>
          <p:spPr>
            <a:xfrm>
              <a:off x="793790" y="4636532"/>
              <a:ext cx="6408063" cy="1306949"/>
            </a:xfrm>
            <a:prstGeom prst="roundRect">
              <a:avLst>
                <a:gd name="adj" fmla="val 15620"/>
              </a:avLst>
            </a:prstGeom>
            <a:solidFill>
              <a:srgbClr val="CEE6FD"/>
            </a:solidFill>
            <a:ln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" name="Text 2">
              <a:extLst>
                <a:ext uri="{FF2B5EF4-FFF2-40B4-BE49-F238E27FC236}">
                  <a16:creationId xmlns:a16="http://schemas.microsoft.com/office/drawing/2014/main" id="{9A512876-F0EC-5F9C-B32B-D44A11071E6E}"/>
                </a:ext>
              </a:extLst>
            </p:cNvPr>
            <p:cNvSpPr/>
            <p:nvPr/>
          </p:nvSpPr>
          <p:spPr>
            <a:xfrm>
              <a:off x="1340641" y="5100092"/>
              <a:ext cx="5416698" cy="3543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en-US" sz="2200" dirty="0">
                  <a:solidFill>
                    <a:schemeClr val="accent1">
                      <a:lumMod val="50000"/>
                    </a:schemeClr>
                  </a:solidFill>
                  <a:latin typeface="Instrument Sans Medium" panose="02020500000000000000" charset="0"/>
                </a:rPr>
                <a:t>Participated in the Employment Credit Program and completed a six-month internship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4451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5069" y="2833035"/>
            <a:ext cx="6950131" cy="6650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3800" dirty="0">
                <a:solidFill>
                  <a:srgbClr val="091C53"/>
                </a:solidFill>
                <a:latin typeface="Instrument Sans Semi Bold" pitchFamily="34" charset="0"/>
              </a:rPr>
              <a:t>Internship</a:t>
            </a:r>
            <a:r>
              <a:rPr lang="zh-TW" altLang="en-US" sz="3800" dirty="0">
                <a:solidFill>
                  <a:srgbClr val="091C53"/>
                </a:solidFill>
                <a:latin typeface="Instrument Sans Semi Bold" pitchFamily="34" charset="0"/>
              </a:rPr>
              <a:t> </a:t>
            </a:r>
            <a:r>
              <a:rPr lang="en-US" altLang="zh-TW" sz="3800" dirty="0">
                <a:solidFill>
                  <a:srgbClr val="091C53"/>
                </a:solidFill>
                <a:latin typeface="Instrument Sans Semi Bold" pitchFamily="34" charset="0"/>
              </a:rPr>
              <a:t>Application</a:t>
            </a:r>
            <a:r>
              <a:rPr lang="zh-TW" altLang="en-US" sz="3800" dirty="0">
                <a:solidFill>
                  <a:srgbClr val="091C53"/>
                </a:solidFill>
                <a:latin typeface="Instrument Sans Semi Bold" pitchFamily="34" charset="0"/>
              </a:rPr>
              <a:t> </a:t>
            </a:r>
            <a:r>
              <a:rPr lang="en-US" altLang="zh-TW" sz="3800" dirty="0">
                <a:solidFill>
                  <a:srgbClr val="091C53"/>
                </a:solidFill>
                <a:latin typeface="Instrument Sans Semi Bold" pitchFamily="34" charset="0"/>
              </a:rPr>
              <a:t>Process</a:t>
            </a:r>
            <a:endParaRPr lang="en-US" sz="3800" dirty="0"/>
          </a:p>
        </p:txBody>
      </p:sp>
      <p:sp>
        <p:nvSpPr>
          <p:cNvPr id="3" name="Text 1"/>
          <p:cNvSpPr/>
          <p:nvPr/>
        </p:nvSpPr>
        <p:spPr>
          <a:xfrm>
            <a:off x="573879" y="4261110"/>
            <a:ext cx="4754330" cy="5537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>
              <a:lnSpc>
                <a:spcPts val="2750"/>
              </a:lnSpc>
            </a:pPr>
            <a:r>
              <a:rPr lang="en-US" altLang="zh-TW" sz="2200" dirty="0">
                <a:solidFill>
                  <a:srgbClr val="1E3063"/>
                </a:solidFill>
                <a:latin typeface="Instrument Sans Medium" panose="02020500000000000000" charset="0"/>
                <a:ea typeface="Instrument Sans Semi Bold" pitchFamily="34" charset="-122"/>
                <a:cs typeface="Instrument Sans Semi Bold" pitchFamily="34" charset="-120"/>
              </a:rPr>
              <a:t>1.Submit internship application online </a:t>
            </a:r>
            <a:endParaRPr lang="en-US" altLang="zh-TW" sz="2200" dirty="0">
              <a:latin typeface="Instrument Sans Medium" panose="02020500000000000000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2776" y="3498038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6854" y="4261110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57106" y="3971860"/>
            <a:ext cx="4141487" cy="7585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altLang="zh-TW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2.Application</a:t>
            </a:r>
            <a:r>
              <a:rPr lang="zh-TW" alt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 </a:t>
            </a:r>
            <a:r>
              <a:rPr lang="en-US" altLang="zh-TW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verification </a:t>
            </a:r>
          </a:p>
          <a:p>
            <a:pPr>
              <a:lnSpc>
                <a:spcPts val="2750"/>
              </a:lnSpc>
            </a:pPr>
            <a:r>
              <a:rPr lang="en-US" altLang="zh-TW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and  placement coordination</a:t>
            </a:r>
            <a:endParaRPr lang="en-US" altLang="zh-TW" sz="22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776" y="3498038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2727" y="4649610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0107913" y="639863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altLang="zh-TW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3.Results</a:t>
            </a:r>
            <a:r>
              <a:rPr lang="zh-TW" alt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  </a:t>
            </a:r>
            <a:r>
              <a:rPr lang="en-US" altLang="zh-TW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announcement</a:t>
            </a:r>
            <a:endParaRPr lang="en-US" altLang="zh-TW" sz="22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2776" y="3498038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34226" y="6875484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516842" y="6398638"/>
            <a:ext cx="4345773" cy="10724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>
              <a:lnSpc>
                <a:spcPts val="2750"/>
              </a:lnSpc>
            </a:pPr>
            <a:r>
              <a:rPr lang="en-US" altLang="zh-TW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4.Contract</a:t>
            </a:r>
            <a:r>
              <a:rPr lang="zh-TW" alt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 </a:t>
            </a:r>
            <a:r>
              <a:rPr lang="en-US" altLang="zh-TW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signing prior to </a:t>
            </a:r>
          </a:p>
          <a:p>
            <a:pPr algn="r">
              <a:lnSpc>
                <a:spcPts val="2750"/>
              </a:lnSpc>
            </a:pPr>
            <a:r>
              <a:rPr lang="en-US" altLang="zh-TW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internship commencement</a:t>
            </a:r>
            <a:r>
              <a:rPr lang="zh-TW" alt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 </a:t>
            </a:r>
            <a:endParaRPr lang="en-US" altLang="zh-TW" sz="220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02776" y="3498038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08353" y="6529369"/>
            <a:ext cx="339328" cy="339328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C136A6F5-7FF5-122F-E7A6-556F692BC5CE}"/>
              </a:ext>
            </a:extLst>
          </p:cNvPr>
          <p:cNvSpPr/>
          <p:nvPr/>
        </p:nvSpPr>
        <p:spPr>
          <a:xfrm>
            <a:off x="12666518" y="7471064"/>
            <a:ext cx="1963882" cy="758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" name="Image 0" descr="preencoded.png">
            <a:extLst>
              <a:ext uri="{FF2B5EF4-FFF2-40B4-BE49-F238E27FC236}">
                <a16:creationId xmlns:a16="http://schemas.microsoft.com/office/drawing/2014/main" id="{9862FFAC-F0F5-0675-8849-9A79D2EC40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-30141"/>
            <a:ext cx="14630400" cy="295239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5944140" y="1685092"/>
            <a:ext cx="30480" cy="5908238"/>
          </a:xfrm>
          <a:prstGeom prst="roundRect">
            <a:avLst>
              <a:gd name="adj" fmla="val 669768"/>
            </a:avLst>
          </a:prstGeom>
          <a:solidFill>
            <a:srgbClr val="B4CCE3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5" name="Shape 2"/>
          <p:cNvSpPr/>
          <p:nvPr/>
        </p:nvSpPr>
        <p:spPr>
          <a:xfrm>
            <a:off x="6168811" y="2180152"/>
            <a:ext cx="542318" cy="45719"/>
          </a:xfrm>
          <a:prstGeom prst="roundRect">
            <a:avLst>
              <a:gd name="adj" fmla="val 669768"/>
            </a:avLst>
          </a:prstGeom>
          <a:solidFill>
            <a:srgbClr val="B4CCE3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6" name="Shape 3"/>
          <p:cNvSpPr/>
          <p:nvPr/>
        </p:nvSpPr>
        <p:spPr>
          <a:xfrm>
            <a:off x="5688989" y="1940243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zh-TW" alt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4059" y="1982748"/>
            <a:ext cx="340162" cy="425291"/>
          </a:xfrm>
          <a:prstGeom prst="rect">
            <a:avLst/>
          </a:prstGeom>
        </p:spPr>
      </p:pic>
      <p:sp>
        <p:nvSpPr>
          <p:cNvPr id="10" name="Shape 6"/>
          <p:cNvSpPr/>
          <p:nvPr/>
        </p:nvSpPr>
        <p:spPr>
          <a:xfrm>
            <a:off x="6168811" y="3713917"/>
            <a:ext cx="510302" cy="45719"/>
          </a:xfrm>
          <a:prstGeom prst="roundRect">
            <a:avLst>
              <a:gd name="adj" fmla="val 669768"/>
            </a:avLst>
          </a:prstGeom>
          <a:solidFill>
            <a:srgbClr val="B4CCE3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1" name="Shape 7"/>
          <p:cNvSpPr/>
          <p:nvPr/>
        </p:nvSpPr>
        <p:spPr>
          <a:xfrm>
            <a:off x="5688989" y="3474006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zh-TW" altLang="en-US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4059" y="3516511"/>
            <a:ext cx="340162" cy="425291"/>
          </a:xfrm>
          <a:prstGeom prst="rect">
            <a:avLst/>
          </a:prstGeom>
        </p:spPr>
      </p:pic>
      <p:sp>
        <p:nvSpPr>
          <p:cNvPr id="15" name="Shape 10"/>
          <p:cNvSpPr/>
          <p:nvPr/>
        </p:nvSpPr>
        <p:spPr>
          <a:xfrm>
            <a:off x="6168811" y="5247677"/>
            <a:ext cx="510302" cy="45719"/>
          </a:xfrm>
          <a:prstGeom prst="roundRect">
            <a:avLst>
              <a:gd name="adj" fmla="val 669768"/>
            </a:avLst>
          </a:prstGeom>
          <a:solidFill>
            <a:srgbClr val="B4CCE3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6" name="Shape 11"/>
          <p:cNvSpPr/>
          <p:nvPr/>
        </p:nvSpPr>
        <p:spPr>
          <a:xfrm>
            <a:off x="5688989" y="5007769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zh-TW" altLang="en-US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4059" y="5050274"/>
            <a:ext cx="340162" cy="425291"/>
          </a:xfrm>
          <a:prstGeom prst="rect">
            <a:avLst/>
          </a:prstGeom>
        </p:spPr>
      </p:pic>
      <p:sp>
        <p:nvSpPr>
          <p:cNvPr id="20" name="Shape 14"/>
          <p:cNvSpPr/>
          <p:nvPr/>
        </p:nvSpPr>
        <p:spPr>
          <a:xfrm>
            <a:off x="6168811" y="6781442"/>
            <a:ext cx="510302" cy="45719"/>
          </a:xfrm>
          <a:prstGeom prst="roundRect">
            <a:avLst>
              <a:gd name="adj" fmla="val 669768"/>
            </a:avLst>
          </a:prstGeom>
          <a:solidFill>
            <a:srgbClr val="B4CCE3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21" name="Shape 15"/>
          <p:cNvSpPr/>
          <p:nvPr/>
        </p:nvSpPr>
        <p:spPr>
          <a:xfrm>
            <a:off x="5774059" y="6526292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zh-TW" altLang="en-US"/>
          </a:p>
        </p:txBody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4059" y="6584037"/>
            <a:ext cx="340162" cy="425291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D7842C28-88A1-3336-22A5-69E23A415600}"/>
              </a:ext>
            </a:extLst>
          </p:cNvPr>
          <p:cNvSpPr/>
          <p:nvPr/>
        </p:nvSpPr>
        <p:spPr>
          <a:xfrm>
            <a:off x="12666518" y="7471064"/>
            <a:ext cx="1963882" cy="758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2" name="群組 31">
            <a:extLst>
              <a:ext uri="{FF2B5EF4-FFF2-40B4-BE49-F238E27FC236}">
                <a16:creationId xmlns:a16="http://schemas.microsoft.com/office/drawing/2014/main" id="{20587200-3DD3-046A-8BBC-93C980DDA8B9}"/>
              </a:ext>
            </a:extLst>
          </p:cNvPr>
          <p:cNvGrpSpPr/>
          <p:nvPr/>
        </p:nvGrpSpPr>
        <p:grpSpPr>
          <a:xfrm>
            <a:off x="10613601" y="1078103"/>
            <a:ext cx="4043267" cy="6324499"/>
            <a:chOff x="6578434" y="1074122"/>
            <a:chExt cx="4043267" cy="6324499"/>
          </a:xfrm>
        </p:grpSpPr>
        <p:sp>
          <p:nvSpPr>
            <p:cNvPr id="8" name="Text 4"/>
            <p:cNvSpPr/>
            <p:nvPr/>
          </p:nvSpPr>
          <p:spPr>
            <a:xfrm>
              <a:off x="6739251" y="1959770"/>
              <a:ext cx="3502606" cy="42354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en-US" altLang="zh-TW" sz="20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Submit internship app. online   </a:t>
              </a:r>
              <a:endParaRPr lang="en-US" sz="2000" dirty="0"/>
            </a:p>
          </p:txBody>
        </p:sp>
        <p:sp>
          <p:nvSpPr>
            <p:cNvPr id="9" name="Text 5"/>
            <p:cNvSpPr/>
            <p:nvPr/>
          </p:nvSpPr>
          <p:spPr>
            <a:xfrm>
              <a:off x="6578434" y="2307115"/>
              <a:ext cx="3545511" cy="423548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850"/>
                </a:lnSpc>
                <a:buNone/>
              </a:pPr>
              <a:r>
                <a:rPr lang="en-US" altLang="zh-TW" sz="1600" dirty="0">
                  <a:solidFill>
                    <a:srgbClr val="1E3063"/>
                  </a:solidFill>
                  <a:latin typeface="Instrument Sans Medium" pitchFamily="34" charset="0"/>
                </a:rPr>
                <a:t>Application</a:t>
              </a:r>
              <a:r>
                <a:rPr lang="zh-TW" altLang="en-US" sz="1600" dirty="0">
                  <a:solidFill>
                    <a:srgbClr val="1E3063"/>
                  </a:solidFill>
                  <a:latin typeface="Instrument Sans Medium" pitchFamily="34" charset="0"/>
                </a:rPr>
                <a:t> </a:t>
              </a:r>
              <a:r>
                <a:rPr lang="en-US" altLang="zh-TW" sz="1500" dirty="0">
                  <a:solidFill>
                    <a:srgbClr val="1E3063"/>
                  </a:solidFill>
                  <a:latin typeface="Instrument Sans Medium" pitchFamily="34" charset="0"/>
                </a:rPr>
                <a:t>deadline</a:t>
              </a:r>
              <a:r>
                <a:rPr lang="en-US" altLang="zh-TW" sz="1600" dirty="0">
                  <a:solidFill>
                    <a:srgbClr val="1E3063"/>
                  </a:solidFill>
                  <a:latin typeface="Instrument Sans Medium" pitchFamily="34" charset="0"/>
                </a:rPr>
                <a:t>:</a:t>
              </a:r>
              <a:r>
                <a:rPr lang="zh-TW" altLang="en-US" sz="1600" dirty="0">
                  <a:solidFill>
                    <a:srgbClr val="1E3063"/>
                  </a:solidFill>
                  <a:latin typeface="Instrument Sans Medium" pitchFamily="34" charset="0"/>
                </a:rPr>
                <a:t> </a:t>
              </a:r>
              <a:r>
                <a:rPr lang="en-US" altLang="zh-TW" sz="1600" dirty="0">
                  <a:solidFill>
                    <a:srgbClr val="FF0000"/>
                  </a:solidFill>
                  <a:latin typeface="Instrument Sans Medium" pitchFamily="34" charset="0"/>
                </a:rPr>
                <a:t>Nov. 30,  2025</a:t>
              </a:r>
              <a:r>
                <a:rPr lang="zh-TW" altLang="en-US" sz="1600" dirty="0">
                  <a:solidFill>
                    <a:srgbClr val="FF0000"/>
                  </a:solidFill>
                  <a:latin typeface="Instrument Sans Medium" pitchFamily="34" charset="0"/>
                </a:rPr>
                <a:t> </a:t>
              </a:r>
              <a:r>
                <a:rPr lang="en-US" altLang="zh-TW" sz="1600" dirty="0">
                  <a:solidFill>
                    <a:srgbClr val="FF0000"/>
                  </a:solidFill>
                  <a:latin typeface="Instrument Sans Medium" pitchFamily="34" charset="0"/>
                </a:rPr>
                <a:t>(Sun.)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 8"/>
            <p:cNvSpPr/>
            <p:nvPr/>
          </p:nvSpPr>
          <p:spPr>
            <a:xfrm>
              <a:off x="6777751" y="3397880"/>
              <a:ext cx="3843950" cy="62066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en-US" altLang="zh-TW" sz="20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Application verification </a:t>
              </a:r>
            </a:p>
            <a:p>
              <a:pPr marL="0" indent="0" algn="l">
                <a:lnSpc>
                  <a:spcPts val="2750"/>
                </a:lnSpc>
                <a:buNone/>
              </a:pPr>
              <a:r>
                <a:rPr lang="en-US" altLang="zh-TW" sz="20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and Placement coordination   </a:t>
              </a:r>
              <a:endParaRPr lang="en-US" sz="2000" dirty="0"/>
            </a:p>
          </p:txBody>
        </p:sp>
        <p:sp>
          <p:nvSpPr>
            <p:cNvPr id="14" name="Text 9"/>
            <p:cNvSpPr/>
            <p:nvPr/>
          </p:nvSpPr>
          <p:spPr>
            <a:xfrm>
              <a:off x="6777751" y="4114800"/>
              <a:ext cx="3521261" cy="36290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850"/>
                </a:lnSpc>
                <a:buNone/>
              </a:pPr>
              <a:r>
                <a:rPr lang="en-US" altLang="zh-TW" sz="1500" dirty="0">
                  <a:solidFill>
                    <a:srgbClr val="1E3063"/>
                  </a:solidFill>
                  <a:latin typeface="Instrument Sans Medium" pitchFamily="34" charset="0"/>
                </a:rPr>
                <a:t>Operation period: </a:t>
              </a:r>
              <a:r>
                <a:rPr lang="en-US" altLang="zh-TW" sz="1500" dirty="0">
                  <a:solidFill>
                    <a:srgbClr val="FF0000"/>
                  </a:solidFill>
                  <a:latin typeface="Instrument Sans Medium" pitchFamily="34" charset="0"/>
                </a:rPr>
                <a:t>Early Dec. 2025 </a:t>
              </a:r>
              <a:endParaRPr lang="en-US" sz="1500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 12"/>
            <p:cNvSpPr/>
            <p:nvPr/>
          </p:nvSpPr>
          <p:spPr>
            <a:xfrm>
              <a:off x="6811674" y="5050274"/>
              <a:ext cx="3024707" cy="36290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en-US" altLang="zh-TW" sz="20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Result Announcement</a:t>
              </a:r>
              <a:endParaRPr lang="en-US" sz="2000" dirty="0"/>
            </a:p>
          </p:txBody>
        </p:sp>
        <p:sp>
          <p:nvSpPr>
            <p:cNvPr id="19" name="Text 13"/>
            <p:cNvSpPr/>
            <p:nvPr/>
          </p:nvSpPr>
          <p:spPr>
            <a:xfrm>
              <a:off x="6811674" y="5427527"/>
              <a:ext cx="2829156" cy="36290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850"/>
                </a:lnSpc>
                <a:buNone/>
              </a:pPr>
              <a:r>
                <a:rPr lang="en-US" altLang="zh-TW" sz="1500" dirty="0">
                  <a:solidFill>
                    <a:srgbClr val="1E3063"/>
                  </a:solidFill>
                  <a:latin typeface="Instrument Sans Medium" pitchFamily="34" charset="0"/>
                </a:rPr>
                <a:t>Expected time:</a:t>
              </a:r>
              <a:r>
                <a:rPr lang="zh-TW" altLang="en-US" sz="1500" dirty="0">
                  <a:solidFill>
                    <a:srgbClr val="1E3063"/>
                  </a:solidFill>
                  <a:latin typeface="Instrument Sans Medium" pitchFamily="34" charset="0"/>
                </a:rPr>
                <a:t>  </a:t>
              </a:r>
              <a:r>
                <a:rPr lang="en-US" altLang="zh-TW" sz="1500" dirty="0">
                  <a:solidFill>
                    <a:srgbClr val="FF0000"/>
                  </a:solidFill>
                  <a:latin typeface="Instrument Sans Medium" pitchFamily="34" charset="0"/>
                </a:rPr>
                <a:t>Late  Dec. 2025</a:t>
              </a:r>
              <a:endParaRPr lang="en-US" altLang="zh-TW" sz="1500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 16"/>
            <p:cNvSpPr/>
            <p:nvPr/>
          </p:nvSpPr>
          <p:spPr>
            <a:xfrm>
              <a:off x="6772830" y="6568267"/>
              <a:ext cx="3194847" cy="36290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en-US" altLang="zh-TW" sz="20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Complete contract  signing</a:t>
              </a:r>
              <a:endParaRPr lang="en-US" sz="2000" dirty="0"/>
            </a:p>
          </p:txBody>
        </p:sp>
        <p:sp>
          <p:nvSpPr>
            <p:cNvPr id="24" name="Text 17"/>
            <p:cNvSpPr/>
            <p:nvPr/>
          </p:nvSpPr>
          <p:spPr>
            <a:xfrm>
              <a:off x="6806444" y="6931170"/>
              <a:ext cx="2847812" cy="467451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850"/>
                </a:lnSpc>
                <a:buNone/>
              </a:pPr>
              <a:r>
                <a:rPr lang="en-US" altLang="zh-TW" sz="1500" dirty="0">
                  <a:solidFill>
                    <a:srgbClr val="1E3063"/>
                  </a:solidFill>
                  <a:latin typeface="Instrument Sans Medium" pitchFamily="34" charset="0"/>
                </a:rPr>
                <a:t>Expected time:</a:t>
              </a:r>
              <a:r>
                <a:rPr lang="zh-TW" altLang="en-US" sz="1500" dirty="0">
                  <a:solidFill>
                    <a:srgbClr val="1E3063"/>
                  </a:solidFill>
                  <a:latin typeface="Instrument Sans Medium" pitchFamily="34" charset="0"/>
                </a:rPr>
                <a:t> </a:t>
              </a:r>
              <a:r>
                <a:rPr lang="en-US" altLang="zh-TW" sz="1500" dirty="0">
                  <a:solidFill>
                    <a:srgbClr val="FF0000"/>
                  </a:solidFill>
                  <a:latin typeface="Instrument Sans Medium" pitchFamily="34" charset="0"/>
                </a:rPr>
                <a:t>Before Jan. 2026</a:t>
              </a:r>
              <a:endParaRPr lang="en-US" altLang="zh-TW" sz="1500" dirty="0">
                <a:solidFill>
                  <a:srgbClr val="FF0000"/>
                </a:solidFill>
              </a:endParaRPr>
            </a:p>
          </p:txBody>
        </p:sp>
        <p:sp>
          <p:nvSpPr>
            <p:cNvPr id="27" name="Text 4">
              <a:extLst>
                <a:ext uri="{FF2B5EF4-FFF2-40B4-BE49-F238E27FC236}">
                  <a16:creationId xmlns:a16="http://schemas.microsoft.com/office/drawing/2014/main" id="{87AEF185-490E-9E6F-B1E0-40A78F9DCBE1}"/>
                </a:ext>
              </a:extLst>
            </p:cNvPr>
            <p:cNvSpPr/>
            <p:nvPr/>
          </p:nvSpPr>
          <p:spPr>
            <a:xfrm>
              <a:off x="6711129" y="1074122"/>
              <a:ext cx="3376125" cy="70877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750"/>
                </a:lnSpc>
                <a:buNone/>
              </a:pPr>
              <a:r>
                <a:rPr lang="en-US" sz="2200" b="1" dirty="0">
                  <a:solidFill>
                    <a:srgbClr val="FF0000"/>
                  </a:solidFill>
                  <a:latin typeface="Instrument Sans Semi Bold" pitchFamily="34" charset="0"/>
                </a:rPr>
                <a:t>Apply for Winter</a:t>
              </a:r>
              <a:r>
                <a:rPr lang="zh-TW" altLang="en-US" sz="2200" b="1" dirty="0">
                  <a:solidFill>
                    <a:srgbClr val="FF0000"/>
                  </a:solidFill>
                  <a:latin typeface="Instrument Sans Semi Bold" pitchFamily="34" charset="0"/>
                </a:rPr>
                <a:t> </a:t>
              </a:r>
              <a:r>
                <a:rPr lang="en-US" altLang="zh-TW" sz="2200" b="1" dirty="0">
                  <a:solidFill>
                    <a:srgbClr val="FF0000"/>
                  </a:solidFill>
                  <a:latin typeface="Instrument Sans Semi Bold" pitchFamily="34" charset="0"/>
                </a:rPr>
                <a:t>vacation,</a:t>
              </a:r>
              <a:r>
                <a:rPr lang="zh-TW" altLang="en-US" sz="2200" b="1" dirty="0">
                  <a:solidFill>
                    <a:srgbClr val="FF0000"/>
                  </a:solidFill>
                  <a:latin typeface="Instrument Sans Semi Bold" pitchFamily="34" charset="0"/>
                </a:rPr>
                <a:t> </a:t>
              </a:r>
              <a:endParaRPr lang="en-US" altLang="zh-TW" sz="2200" b="1" dirty="0">
                <a:solidFill>
                  <a:srgbClr val="FF0000"/>
                </a:solidFill>
                <a:latin typeface="Instrument Sans Semi Bold" pitchFamily="34" charset="0"/>
              </a:endParaRPr>
            </a:p>
            <a:p>
              <a:pPr marL="0" indent="0" algn="ctr">
                <a:lnSpc>
                  <a:spcPts val="2750"/>
                </a:lnSpc>
                <a:buNone/>
              </a:pPr>
              <a:r>
                <a:rPr lang="en-US" sz="2200" b="1" dirty="0">
                  <a:solidFill>
                    <a:srgbClr val="FF0000"/>
                  </a:solidFill>
                  <a:latin typeface="Instrument Sans Semi Bold" pitchFamily="34" charset="0"/>
                </a:rPr>
                <a:t>114-2 semester internship</a:t>
              </a:r>
              <a:endParaRPr lang="en-US" sz="2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0" name="箭號: 向下 29">
            <a:extLst>
              <a:ext uri="{FF2B5EF4-FFF2-40B4-BE49-F238E27FC236}">
                <a16:creationId xmlns:a16="http://schemas.microsoft.com/office/drawing/2014/main" id="{15F53560-7E23-41FD-B275-8A975558967C}"/>
              </a:ext>
            </a:extLst>
          </p:cNvPr>
          <p:cNvSpPr/>
          <p:nvPr/>
        </p:nvSpPr>
        <p:spPr>
          <a:xfrm rot="16728470">
            <a:off x="5877378" y="712546"/>
            <a:ext cx="614178" cy="95028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Text 0">
            <a:extLst>
              <a:ext uri="{FF2B5EF4-FFF2-40B4-BE49-F238E27FC236}">
                <a16:creationId xmlns:a16="http://schemas.microsoft.com/office/drawing/2014/main" id="{234583A5-BDF0-2DBC-77BB-3D8CBF83F6A0}"/>
              </a:ext>
            </a:extLst>
          </p:cNvPr>
          <p:cNvSpPr/>
          <p:nvPr/>
        </p:nvSpPr>
        <p:spPr>
          <a:xfrm>
            <a:off x="5517460" y="200566"/>
            <a:ext cx="7949158" cy="6677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altLang="zh-TW" sz="300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Application timeline and document readiness </a:t>
            </a:r>
            <a:endParaRPr lang="en-US" sz="3000" dirty="0"/>
          </a:p>
        </p:txBody>
      </p: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802059F1-6687-775E-502F-EA1561CAC361}"/>
              </a:ext>
            </a:extLst>
          </p:cNvPr>
          <p:cNvGrpSpPr/>
          <p:nvPr/>
        </p:nvGrpSpPr>
        <p:grpSpPr>
          <a:xfrm>
            <a:off x="6706260" y="1082709"/>
            <a:ext cx="3946268" cy="6315911"/>
            <a:chOff x="10674856" y="1082709"/>
            <a:chExt cx="3946268" cy="6315911"/>
          </a:xfrm>
        </p:grpSpPr>
        <p:sp>
          <p:nvSpPr>
            <p:cNvPr id="26" name="Text 4">
              <a:extLst>
                <a:ext uri="{FF2B5EF4-FFF2-40B4-BE49-F238E27FC236}">
                  <a16:creationId xmlns:a16="http://schemas.microsoft.com/office/drawing/2014/main" id="{00DE27DA-1A38-8880-795F-A9F68677F8A6}"/>
                </a:ext>
              </a:extLst>
            </p:cNvPr>
            <p:cNvSpPr/>
            <p:nvPr/>
          </p:nvSpPr>
          <p:spPr>
            <a:xfrm>
              <a:off x="10674856" y="1082709"/>
              <a:ext cx="3494088" cy="66326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750"/>
                </a:lnSpc>
                <a:buNone/>
              </a:pPr>
              <a:r>
                <a:rPr lang="en-US" sz="2200" b="1" dirty="0">
                  <a:solidFill>
                    <a:srgbClr val="FF0000"/>
                  </a:solidFill>
                  <a:latin typeface="Instrument Sans Semi Bold" pitchFamily="34" charset="0"/>
                </a:rPr>
                <a:t>Apply for Summer</a:t>
              </a:r>
              <a:r>
                <a:rPr lang="zh-TW" altLang="en-US" sz="2200" b="1" dirty="0">
                  <a:solidFill>
                    <a:srgbClr val="FF0000"/>
                  </a:solidFill>
                  <a:latin typeface="Instrument Sans Semi Bold" pitchFamily="34" charset="0"/>
                </a:rPr>
                <a:t> </a:t>
              </a:r>
              <a:r>
                <a:rPr lang="en-US" altLang="zh-TW" sz="2200" b="1" dirty="0">
                  <a:solidFill>
                    <a:srgbClr val="FF0000"/>
                  </a:solidFill>
                  <a:latin typeface="Instrument Sans Semi Bold" pitchFamily="34" charset="0"/>
                </a:rPr>
                <a:t>vacation,</a:t>
              </a:r>
            </a:p>
            <a:p>
              <a:pPr marL="0" indent="0" algn="ctr">
                <a:lnSpc>
                  <a:spcPts val="2750"/>
                </a:lnSpc>
                <a:buNone/>
              </a:pPr>
              <a:r>
                <a:rPr lang="en-US" sz="2200" b="1" dirty="0">
                  <a:solidFill>
                    <a:srgbClr val="FF0000"/>
                  </a:solidFill>
                  <a:latin typeface="Instrument Sans Semi Bold" pitchFamily="34" charset="0"/>
                </a:rPr>
                <a:t>114-1 semester internship</a:t>
              </a:r>
              <a:endParaRPr lang="en-US" sz="2200" b="1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 4">
              <a:extLst>
                <a:ext uri="{FF2B5EF4-FFF2-40B4-BE49-F238E27FC236}">
                  <a16:creationId xmlns:a16="http://schemas.microsoft.com/office/drawing/2014/main" id="{2B55FCDD-F097-9C1C-5F02-A1861E5C6811}"/>
                </a:ext>
              </a:extLst>
            </p:cNvPr>
            <p:cNvSpPr/>
            <p:nvPr/>
          </p:nvSpPr>
          <p:spPr>
            <a:xfrm>
              <a:off x="10762454" y="1973059"/>
              <a:ext cx="3558107" cy="3543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>
                <a:lnSpc>
                  <a:spcPts val="2750"/>
                </a:lnSpc>
              </a:pPr>
              <a:r>
                <a:rPr lang="en-US" altLang="zh-TW" sz="20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Submit internship app. online   </a:t>
              </a:r>
              <a:endParaRPr lang="en-US" altLang="zh-TW" sz="2000" dirty="0"/>
            </a:p>
            <a:p>
              <a:pPr marL="0" indent="0" algn="l">
                <a:lnSpc>
                  <a:spcPts val="2750"/>
                </a:lnSpc>
                <a:buNone/>
              </a:pPr>
              <a:endParaRPr lang="en-US" sz="2000" dirty="0"/>
            </a:p>
          </p:txBody>
        </p:sp>
        <p:sp>
          <p:nvSpPr>
            <p:cNvPr id="29" name="Text 5">
              <a:extLst>
                <a:ext uri="{FF2B5EF4-FFF2-40B4-BE49-F238E27FC236}">
                  <a16:creationId xmlns:a16="http://schemas.microsoft.com/office/drawing/2014/main" id="{4A0A3314-88D4-2AF8-73D8-0F0896A86D5A}"/>
                </a:ext>
              </a:extLst>
            </p:cNvPr>
            <p:cNvSpPr/>
            <p:nvPr/>
          </p:nvSpPr>
          <p:spPr>
            <a:xfrm>
              <a:off x="10822908" y="2327389"/>
              <a:ext cx="3437201" cy="44812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850"/>
                </a:lnSpc>
                <a:buNone/>
              </a:pPr>
              <a:r>
                <a:rPr lang="en-US" altLang="zh-TW" sz="1500" dirty="0">
                  <a:solidFill>
                    <a:srgbClr val="1E3063"/>
                  </a:solidFill>
                  <a:latin typeface="Instrument Sans Medium" pitchFamily="34" charset="0"/>
                </a:rPr>
                <a:t>Application deadline: </a:t>
              </a:r>
              <a:r>
                <a:rPr lang="en-US" altLang="zh-TW" sz="1500" dirty="0">
                  <a:solidFill>
                    <a:srgbClr val="FF0000"/>
                  </a:solidFill>
                  <a:latin typeface="Instrument Sans Medium" pitchFamily="34" charset="0"/>
                </a:rPr>
                <a:t>May 31, 2025</a:t>
              </a:r>
              <a:r>
                <a:rPr lang="zh-TW" altLang="en-US" sz="1500" dirty="0">
                  <a:solidFill>
                    <a:srgbClr val="FF0000"/>
                  </a:solidFill>
                  <a:latin typeface="Instrument Sans Medium" pitchFamily="34" charset="0"/>
                </a:rPr>
                <a:t> </a:t>
              </a:r>
              <a:r>
                <a:rPr lang="en-US" altLang="zh-TW" sz="1500" dirty="0">
                  <a:solidFill>
                    <a:srgbClr val="FF0000"/>
                  </a:solidFill>
                  <a:latin typeface="Instrument Sans Medium" pitchFamily="34" charset="0"/>
                </a:rPr>
                <a:t>(Sat.)</a:t>
              </a:r>
              <a:endParaRPr lang="en-US" sz="1500" dirty="0">
                <a:solidFill>
                  <a:srgbClr val="FF0000"/>
                </a:solidFill>
              </a:endParaRPr>
            </a:p>
          </p:txBody>
        </p:sp>
        <p:sp>
          <p:nvSpPr>
            <p:cNvPr id="35" name="Text 13">
              <a:extLst>
                <a:ext uri="{FF2B5EF4-FFF2-40B4-BE49-F238E27FC236}">
                  <a16:creationId xmlns:a16="http://schemas.microsoft.com/office/drawing/2014/main" id="{44843476-F30C-C9BD-2366-EA7178CD49F6}"/>
                </a:ext>
              </a:extLst>
            </p:cNvPr>
            <p:cNvSpPr/>
            <p:nvPr/>
          </p:nvSpPr>
          <p:spPr>
            <a:xfrm>
              <a:off x="10817517" y="5427527"/>
              <a:ext cx="2597502" cy="36290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850"/>
                </a:lnSpc>
                <a:buNone/>
              </a:pPr>
              <a:r>
                <a:rPr lang="en-US" altLang="zh-TW" sz="1500" dirty="0">
                  <a:solidFill>
                    <a:srgbClr val="1E3063"/>
                  </a:solidFill>
                  <a:latin typeface="Instrument Sans Medium" pitchFamily="34" charset="0"/>
                </a:rPr>
                <a:t>Expected time: </a:t>
              </a:r>
              <a:r>
                <a:rPr lang="en-US" altLang="zh-TW" sz="1500" dirty="0">
                  <a:solidFill>
                    <a:srgbClr val="FF0000"/>
                  </a:solidFill>
                  <a:latin typeface="Instrument Sans Medium" pitchFamily="34" charset="0"/>
                </a:rPr>
                <a:t>Late June 2025</a:t>
              </a:r>
              <a:endParaRPr lang="en-US" altLang="zh-TW" sz="1500" dirty="0">
                <a:solidFill>
                  <a:srgbClr val="FF0000"/>
                </a:solidFill>
              </a:endParaRPr>
            </a:p>
          </p:txBody>
        </p:sp>
        <p:sp>
          <p:nvSpPr>
            <p:cNvPr id="36" name="Text 8">
              <a:extLst>
                <a:ext uri="{FF2B5EF4-FFF2-40B4-BE49-F238E27FC236}">
                  <a16:creationId xmlns:a16="http://schemas.microsoft.com/office/drawing/2014/main" id="{0C568522-72E1-EEE5-82AF-0C0FCB1BEDBB}"/>
                </a:ext>
              </a:extLst>
            </p:cNvPr>
            <p:cNvSpPr/>
            <p:nvPr/>
          </p:nvSpPr>
          <p:spPr>
            <a:xfrm>
              <a:off x="10777174" y="3398096"/>
              <a:ext cx="3843950" cy="62066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en-US" altLang="zh-TW" sz="20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Application verification </a:t>
              </a:r>
            </a:p>
            <a:p>
              <a:pPr marL="0" indent="0" algn="l">
                <a:lnSpc>
                  <a:spcPts val="2750"/>
                </a:lnSpc>
                <a:buNone/>
              </a:pPr>
              <a:r>
                <a:rPr lang="en-US" altLang="zh-TW" sz="20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and Placement coordination   </a:t>
              </a:r>
              <a:endParaRPr lang="en-US" sz="2000" dirty="0"/>
            </a:p>
          </p:txBody>
        </p:sp>
        <p:sp>
          <p:nvSpPr>
            <p:cNvPr id="39" name="Text 9">
              <a:extLst>
                <a:ext uri="{FF2B5EF4-FFF2-40B4-BE49-F238E27FC236}">
                  <a16:creationId xmlns:a16="http://schemas.microsoft.com/office/drawing/2014/main" id="{6022E85A-CE4A-A58C-3901-F69BDCF181E3}"/>
                </a:ext>
              </a:extLst>
            </p:cNvPr>
            <p:cNvSpPr/>
            <p:nvPr/>
          </p:nvSpPr>
          <p:spPr>
            <a:xfrm>
              <a:off x="10822908" y="4108406"/>
              <a:ext cx="3521261" cy="36290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850"/>
                </a:lnSpc>
                <a:buNone/>
              </a:pPr>
              <a:r>
                <a:rPr lang="en-US" altLang="zh-TW" sz="1500" dirty="0">
                  <a:solidFill>
                    <a:srgbClr val="1E3063"/>
                  </a:solidFill>
                  <a:latin typeface="Instrument Sans Medium" pitchFamily="34" charset="0"/>
                </a:rPr>
                <a:t>Operation period: </a:t>
              </a:r>
              <a:r>
                <a:rPr lang="en-US" altLang="zh-TW" sz="1500" dirty="0">
                  <a:solidFill>
                    <a:srgbClr val="FF0000"/>
                  </a:solidFill>
                  <a:latin typeface="Instrument Sans Medium" pitchFamily="34" charset="0"/>
                </a:rPr>
                <a:t>Early June 2025 </a:t>
              </a:r>
              <a:endParaRPr lang="en-US" sz="1500" dirty="0">
                <a:solidFill>
                  <a:srgbClr val="FF0000"/>
                </a:solidFill>
              </a:endParaRPr>
            </a:p>
          </p:txBody>
        </p:sp>
        <p:sp>
          <p:nvSpPr>
            <p:cNvPr id="40" name="Text 12">
              <a:extLst>
                <a:ext uri="{FF2B5EF4-FFF2-40B4-BE49-F238E27FC236}">
                  <a16:creationId xmlns:a16="http://schemas.microsoft.com/office/drawing/2014/main" id="{3BA970BF-6EB6-CE2C-EB14-267117A500B3}"/>
                </a:ext>
              </a:extLst>
            </p:cNvPr>
            <p:cNvSpPr/>
            <p:nvPr/>
          </p:nvSpPr>
          <p:spPr>
            <a:xfrm>
              <a:off x="10762454" y="5086097"/>
              <a:ext cx="3024707" cy="36290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en-US" altLang="zh-TW" sz="20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Result Announcement</a:t>
              </a:r>
              <a:endParaRPr lang="en-US" sz="2000" dirty="0"/>
            </a:p>
          </p:txBody>
        </p:sp>
        <p:sp>
          <p:nvSpPr>
            <p:cNvPr id="41" name="Text 16">
              <a:extLst>
                <a:ext uri="{FF2B5EF4-FFF2-40B4-BE49-F238E27FC236}">
                  <a16:creationId xmlns:a16="http://schemas.microsoft.com/office/drawing/2014/main" id="{6EC09C58-0F59-5D09-C804-BE0E95AB7953}"/>
                </a:ext>
              </a:extLst>
            </p:cNvPr>
            <p:cNvSpPr/>
            <p:nvPr/>
          </p:nvSpPr>
          <p:spPr>
            <a:xfrm>
              <a:off x="10677383" y="6568266"/>
              <a:ext cx="3194847" cy="36290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en-US" altLang="zh-TW" sz="20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Complete contract  signing</a:t>
              </a:r>
              <a:endParaRPr lang="en-US" sz="2000" dirty="0"/>
            </a:p>
          </p:txBody>
        </p:sp>
        <p:sp>
          <p:nvSpPr>
            <p:cNvPr id="3" name="Text 17">
              <a:extLst>
                <a:ext uri="{FF2B5EF4-FFF2-40B4-BE49-F238E27FC236}">
                  <a16:creationId xmlns:a16="http://schemas.microsoft.com/office/drawing/2014/main" id="{0EB28543-DD45-33E0-B86F-1D0F1DEF6B4C}"/>
                </a:ext>
              </a:extLst>
            </p:cNvPr>
            <p:cNvSpPr/>
            <p:nvPr/>
          </p:nvSpPr>
          <p:spPr>
            <a:xfrm>
              <a:off x="10805177" y="6931169"/>
              <a:ext cx="2847812" cy="467451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>
                <a:lnSpc>
                  <a:spcPts val="2850"/>
                </a:lnSpc>
                <a:buNone/>
              </a:pPr>
              <a:r>
                <a:rPr lang="en-US" altLang="zh-TW" sz="1500" dirty="0">
                  <a:solidFill>
                    <a:srgbClr val="1E3063"/>
                  </a:solidFill>
                  <a:latin typeface="Instrument Sans Medium" pitchFamily="34" charset="0"/>
                </a:rPr>
                <a:t>Expected time:</a:t>
              </a:r>
              <a:r>
                <a:rPr lang="zh-TW" altLang="en-US" sz="1500" dirty="0">
                  <a:solidFill>
                    <a:srgbClr val="1E3063"/>
                  </a:solidFill>
                  <a:latin typeface="Instrument Sans Medium" pitchFamily="34" charset="0"/>
                </a:rPr>
                <a:t> </a:t>
              </a:r>
              <a:r>
                <a:rPr lang="en-US" altLang="zh-TW" sz="1500" dirty="0">
                  <a:solidFill>
                    <a:srgbClr val="FF0000"/>
                  </a:solidFill>
                  <a:latin typeface="Instrument Sans Medium" pitchFamily="34" charset="0"/>
                </a:rPr>
                <a:t>Before July 2025</a:t>
              </a:r>
              <a:endParaRPr lang="en-US" altLang="zh-TW" sz="15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C6B60-F061-0996-3FFD-213599AFD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9E3D1320-AF33-31F1-F8A1-D41E2F660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976920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54DCC6DF-A8F4-FB53-6F4D-1E871E5EE258}"/>
              </a:ext>
            </a:extLst>
          </p:cNvPr>
          <p:cNvSpPr/>
          <p:nvPr/>
        </p:nvSpPr>
        <p:spPr>
          <a:xfrm>
            <a:off x="793789" y="3291260"/>
            <a:ext cx="664705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altLang="zh-TW" sz="380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Documents to prepare in advance for internship application</a:t>
            </a:r>
            <a:endParaRPr lang="en-US" sz="3800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EB242E9-6648-A2AF-598A-BD4B98D207D5}"/>
              </a:ext>
            </a:extLst>
          </p:cNvPr>
          <p:cNvSpPr/>
          <p:nvPr/>
        </p:nvSpPr>
        <p:spPr>
          <a:xfrm>
            <a:off x="12666518" y="7471064"/>
            <a:ext cx="1963882" cy="758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2CF46997-73A7-43FE-C5E5-5AA933DE783C}"/>
              </a:ext>
            </a:extLst>
          </p:cNvPr>
          <p:cNvGrpSpPr/>
          <p:nvPr/>
        </p:nvGrpSpPr>
        <p:grpSpPr>
          <a:xfrm>
            <a:off x="793789" y="4291446"/>
            <a:ext cx="13042821" cy="3159838"/>
            <a:chOff x="793790" y="4636532"/>
            <a:chExt cx="6408063" cy="1306949"/>
          </a:xfrm>
        </p:grpSpPr>
        <p:sp>
          <p:nvSpPr>
            <p:cNvPr id="28" name="Shape 1">
              <a:extLst>
                <a:ext uri="{FF2B5EF4-FFF2-40B4-BE49-F238E27FC236}">
                  <a16:creationId xmlns:a16="http://schemas.microsoft.com/office/drawing/2014/main" id="{89398FB7-B57F-1AB1-7333-E744F21CD679}"/>
                </a:ext>
              </a:extLst>
            </p:cNvPr>
            <p:cNvSpPr/>
            <p:nvPr/>
          </p:nvSpPr>
          <p:spPr>
            <a:xfrm>
              <a:off x="793790" y="4636532"/>
              <a:ext cx="6408063" cy="1306949"/>
            </a:xfrm>
            <a:prstGeom prst="roundRect">
              <a:avLst>
                <a:gd name="adj" fmla="val 15620"/>
              </a:avLst>
            </a:prstGeom>
            <a:solidFill>
              <a:srgbClr val="CEE6FD"/>
            </a:solidFill>
            <a:ln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9" name="Text 2">
              <a:extLst>
                <a:ext uri="{FF2B5EF4-FFF2-40B4-BE49-F238E27FC236}">
                  <a16:creationId xmlns:a16="http://schemas.microsoft.com/office/drawing/2014/main" id="{EE04FE98-F04C-C6B0-A7FC-BFC33C229EF2}"/>
                </a:ext>
              </a:extLst>
            </p:cNvPr>
            <p:cNvSpPr/>
            <p:nvPr/>
          </p:nvSpPr>
          <p:spPr>
            <a:xfrm>
              <a:off x="1020604" y="4731083"/>
              <a:ext cx="6024994" cy="106156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ct val="150000"/>
                </a:lnSpc>
                <a:buNone/>
              </a:pP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1.One ID photo</a:t>
              </a:r>
            </a:p>
            <a:p>
              <a:pPr marL="0" indent="0" algn="l">
                <a:lnSpc>
                  <a:spcPct val="150000"/>
                </a:lnSpc>
                <a:buNone/>
              </a:pP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2.One autobiography </a:t>
              </a:r>
            </a:p>
            <a:p>
              <a:pPr marL="0" indent="0" algn="l">
                <a:lnSpc>
                  <a:spcPct val="150000"/>
                </a:lnSpc>
                <a:buNone/>
              </a:pP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3.</a:t>
              </a:r>
              <a:r>
                <a:rPr lang="fr-FR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Grades of </a:t>
              </a:r>
              <a:r>
                <a:rPr lang="fr-FR" altLang="zh-TW" sz="2200" dirty="0" err="1">
                  <a:solidFill>
                    <a:srgbClr val="1E3063"/>
                  </a:solidFill>
                  <a:latin typeface="Instrument Sans Semi Bold" pitchFamily="34" charset="0"/>
                </a:rPr>
                <a:t>each</a:t>
              </a:r>
              <a:r>
                <a:rPr lang="fr-FR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 </a:t>
              </a:r>
              <a:r>
                <a:rPr lang="fr-FR" altLang="zh-TW" sz="2200" dirty="0" err="1">
                  <a:solidFill>
                    <a:srgbClr val="1E3063"/>
                  </a:solidFill>
                  <a:latin typeface="Instrument Sans Semi Bold" pitchFamily="34" charset="0"/>
                </a:rPr>
                <a:t>semester</a:t>
              </a: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</a:rPr>
                <a:t> </a:t>
              </a: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(Please check the </a:t>
              </a: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  <a:hlinkClick r:id="rId4"/>
                </a:rPr>
                <a:t>School Administrative Information System </a:t>
              </a:r>
              <a:endParaRPr lang="en-US" altLang="zh-TW" sz="2200" dirty="0">
                <a:solidFill>
                  <a:srgbClr val="1E3063"/>
                </a:solidFill>
                <a:latin typeface="Instrument Sans Semi Bold" pitchFamily="34" charset="0"/>
              </a:endParaRPr>
            </a:p>
            <a:p>
              <a:pPr marL="0" indent="0" algn="l">
                <a:lnSpc>
                  <a:spcPct val="150000"/>
                </a:lnSpc>
                <a:buNone/>
              </a:pP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and attach a screenshot) </a:t>
              </a:r>
            </a:p>
            <a:p>
              <a:pPr marL="0" indent="0" algn="l">
                <a:lnSpc>
                  <a:spcPct val="150000"/>
                </a:lnSpc>
                <a:buNone/>
              </a:pP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4.International student needs to prepare </a:t>
              </a:r>
              <a:r>
                <a:rPr lang="en-US" altLang="zh-TW" sz="2200" u="sng" dirty="0">
                  <a:solidFill>
                    <a:srgbClr val="1E3063"/>
                  </a:solidFill>
                  <a:latin typeface="Instrument Sans Semi Bold" pitchFamily="34" charset="0"/>
                </a:rPr>
                <a:t>ARC</a:t>
              </a: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 and </a:t>
              </a:r>
              <a:r>
                <a:rPr lang="en-US" altLang="zh-TW" sz="2200" u="sng" dirty="0">
                  <a:solidFill>
                    <a:srgbClr val="1E3063"/>
                  </a:solidFill>
                  <a:latin typeface="Instrument Sans Semi Bold" pitchFamily="34" charset="0"/>
                </a:rPr>
                <a:t>work permit</a:t>
              </a:r>
              <a:endParaRPr lang="en-US" sz="2200" u="sng" dirty="0"/>
            </a:p>
          </p:txBody>
        </p:sp>
      </p:grpSp>
    </p:spTree>
    <p:extLst>
      <p:ext uri="{BB962C8B-B14F-4D97-AF65-F5344CB8AC3E}">
        <p14:creationId xmlns:p14="http://schemas.microsoft.com/office/powerpoint/2010/main" val="3092915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C09B2-00A6-4ECA-9595-F69D24FCA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43C05B77-2115-B135-0232-67571CAD7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976920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51CF6682-DFFB-BC28-CC93-ABC0066573D6}"/>
              </a:ext>
            </a:extLst>
          </p:cNvPr>
          <p:cNvSpPr/>
          <p:nvPr/>
        </p:nvSpPr>
        <p:spPr>
          <a:xfrm>
            <a:off x="517059" y="3018652"/>
            <a:ext cx="7914204" cy="823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altLang="zh-TW" sz="380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I</a:t>
            </a:r>
            <a:r>
              <a:rPr lang="fr-FR" altLang="zh-TW" sz="380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nternship Application Online Link</a:t>
            </a:r>
            <a:endParaRPr lang="en-US" sz="3800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1ADFDDB8-CE3B-8FEE-339B-E9655D3DA510}"/>
              </a:ext>
            </a:extLst>
          </p:cNvPr>
          <p:cNvSpPr/>
          <p:nvPr/>
        </p:nvSpPr>
        <p:spPr>
          <a:xfrm>
            <a:off x="12666518" y="7471064"/>
            <a:ext cx="1963882" cy="758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174AD97D-6663-D527-758B-7A2E8895320A}"/>
              </a:ext>
            </a:extLst>
          </p:cNvPr>
          <p:cNvGrpSpPr/>
          <p:nvPr/>
        </p:nvGrpSpPr>
        <p:grpSpPr>
          <a:xfrm>
            <a:off x="517060" y="3695700"/>
            <a:ext cx="8417390" cy="4154632"/>
            <a:chOff x="793790" y="4636532"/>
            <a:chExt cx="6408063" cy="1306949"/>
          </a:xfrm>
        </p:grpSpPr>
        <p:sp>
          <p:nvSpPr>
            <p:cNvPr id="28" name="Shape 1">
              <a:extLst>
                <a:ext uri="{FF2B5EF4-FFF2-40B4-BE49-F238E27FC236}">
                  <a16:creationId xmlns:a16="http://schemas.microsoft.com/office/drawing/2014/main" id="{EB93FA6A-21E4-E8B9-2A41-1CAC718E1E86}"/>
                </a:ext>
              </a:extLst>
            </p:cNvPr>
            <p:cNvSpPr/>
            <p:nvPr/>
          </p:nvSpPr>
          <p:spPr>
            <a:xfrm>
              <a:off x="793790" y="4636532"/>
              <a:ext cx="6408063" cy="1306949"/>
            </a:xfrm>
            <a:prstGeom prst="roundRect">
              <a:avLst>
                <a:gd name="adj" fmla="val 15620"/>
              </a:avLst>
            </a:prstGeom>
            <a:solidFill>
              <a:srgbClr val="CEE6FD"/>
            </a:solidFill>
            <a:ln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9" name="Text 2">
              <a:extLst>
                <a:ext uri="{FF2B5EF4-FFF2-40B4-BE49-F238E27FC236}">
                  <a16:creationId xmlns:a16="http://schemas.microsoft.com/office/drawing/2014/main" id="{3CC59181-822D-B77B-291E-AB6D546FC811}"/>
                </a:ext>
              </a:extLst>
            </p:cNvPr>
            <p:cNvSpPr/>
            <p:nvPr/>
          </p:nvSpPr>
          <p:spPr>
            <a:xfrm>
              <a:off x="1020604" y="4731083"/>
              <a:ext cx="6024994" cy="1145934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ct val="150000"/>
                </a:lnSpc>
                <a:buNone/>
              </a:pP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  <a:hlinkClick r:id="rId4"/>
                </a:rPr>
                <a:t>https://forms.office.com/r/Wv01Dq2qLg</a:t>
              </a:r>
              <a:endParaRPr lang="en-US" altLang="zh-TW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endParaRPr>
            </a:p>
            <a:p>
              <a:pPr marL="0" indent="0" algn="l">
                <a:lnSpc>
                  <a:spcPct val="150000"/>
                </a:lnSpc>
                <a:buNone/>
              </a:pP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Period for application:</a:t>
              </a: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</a:rPr>
                <a:t> </a:t>
              </a: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Summer vacation and 1</a:t>
              </a:r>
              <a:r>
                <a:rPr lang="en-US" altLang="zh-TW" sz="2200" baseline="30000" dirty="0">
                  <a:solidFill>
                    <a:srgbClr val="1E3063"/>
                  </a:solidFill>
                  <a:latin typeface="Instrument Sans Semi Bold" pitchFamily="34" charset="0"/>
                </a:rPr>
                <a:t>st</a:t>
              </a: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 semester</a:t>
              </a:r>
              <a:endParaRPr lang="en-US" sz="2200" dirty="0">
                <a:solidFill>
                  <a:srgbClr val="1E3063"/>
                </a:solidFill>
                <a:latin typeface="Instrument Sans Semi Bold" pitchFamily="34" charset="0"/>
              </a:endParaRPr>
            </a:p>
            <a:p>
              <a:pPr marL="0" indent="0" algn="l">
                <a:lnSpc>
                  <a:spcPct val="150000"/>
                </a:lnSpc>
                <a:buNone/>
              </a:pP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System open:</a:t>
              </a:r>
              <a:r>
                <a:rPr lang="en-US" altLang="zh-TW" sz="2400" dirty="0">
                  <a:solidFill>
                    <a:srgbClr val="FF0000"/>
                  </a:solidFill>
                  <a:latin typeface="Instrument Sans Medium" pitchFamily="34" charset="0"/>
                </a:rPr>
                <a:t> April 22, 2025 to May 31,  2025</a:t>
              </a:r>
              <a:r>
                <a:rPr lang="zh-TW" altLang="en-US" sz="2400" dirty="0">
                  <a:solidFill>
                    <a:srgbClr val="FF0000"/>
                  </a:solidFill>
                  <a:latin typeface="Instrument Sans Medium" pitchFamily="34" charset="0"/>
                </a:rPr>
                <a:t> </a:t>
              </a:r>
              <a:r>
                <a:rPr lang="en-US" altLang="zh-TW" sz="2400" dirty="0">
                  <a:solidFill>
                    <a:srgbClr val="FF0000"/>
                  </a:solidFill>
                  <a:latin typeface="Instrument Sans Medium" pitchFamily="34" charset="0"/>
                </a:rPr>
                <a:t>(Sat.)</a:t>
              </a:r>
              <a:r>
                <a:rPr lang="zh-TW" altLang="en-US" sz="2400" dirty="0">
                  <a:solidFill>
                    <a:srgbClr val="FF0000"/>
                  </a:solidFill>
                  <a:latin typeface="Instrument Sans Medium" pitchFamily="34" charset="0"/>
                </a:rPr>
                <a:t> </a:t>
              </a:r>
              <a:r>
                <a:rPr lang="en-US" altLang="zh-TW" sz="2400" dirty="0">
                  <a:solidFill>
                    <a:srgbClr val="FF0000"/>
                  </a:solidFill>
                  <a:latin typeface="Instrument Sans Medium" pitchFamily="34" charset="0"/>
                </a:rPr>
                <a:t>23:45</a:t>
              </a:r>
            </a:p>
            <a:p>
              <a:pPr marL="0" indent="0" algn="l">
                <a:lnSpc>
                  <a:spcPct val="150000"/>
                </a:lnSpc>
                <a:buNone/>
              </a:pPr>
              <a:endParaRPr lang="en-US" altLang="zh-TW" sz="2400" dirty="0">
                <a:solidFill>
                  <a:srgbClr val="FF0000"/>
                </a:solidFill>
                <a:latin typeface="Instrument Sans Medium" pitchFamily="34" charset="0"/>
              </a:endParaRPr>
            </a:p>
            <a:p>
              <a:pPr marL="0" indent="0" algn="l">
                <a:lnSpc>
                  <a:spcPct val="150000"/>
                </a:lnSpc>
                <a:buNone/>
              </a:pP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  <a:hlinkClick r:id="rId4"/>
                </a:rPr>
                <a:t>https://forms.office.com/r/Wv01Dq2qLg</a:t>
              </a:r>
              <a:endParaRPr lang="en-US" altLang="zh-TW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endParaRPr>
            </a:p>
            <a:p>
              <a:pPr marL="0" indent="0" algn="l">
                <a:lnSpc>
                  <a:spcPct val="150000"/>
                </a:lnSpc>
                <a:buNone/>
              </a:pP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Period for application:</a:t>
              </a: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</a:rPr>
                <a:t> </a:t>
              </a: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Winter vacation and 2</a:t>
              </a:r>
              <a:r>
                <a:rPr lang="en-US" altLang="zh-TW" sz="2200" baseline="30000" dirty="0">
                  <a:solidFill>
                    <a:srgbClr val="1E3063"/>
                  </a:solidFill>
                  <a:latin typeface="Instrument Sans Semi Bold" pitchFamily="34" charset="0"/>
                </a:rPr>
                <a:t>nd</a:t>
              </a: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  semester</a:t>
              </a:r>
            </a:p>
            <a:p>
              <a:pPr marL="0" indent="0" algn="l">
                <a:lnSpc>
                  <a:spcPct val="150000"/>
                </a:lnSpc>
                <a:buNone/>
              </a:pP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System open:</a:t>
              </a:r>
              <a:r>
                <a:rPr lang="en-US" altLang="zh-TW" sz="2400" dirty="0">
                  <a:solidFill>
                    <a:srgbClr val="FF0000"/>
                  </a:solidFill>
                  <a:latin typeface="Instrument Sans Medium" pitchFamily="34" charset="0"/>
                </a:rPr>
                <a:t> Oct. 31, 2025 to Nov. 30,  2025</a:t>
              </a:r>
              <a:r>
                <a:rPr lang="zh-TW" altLang="en-US" sz="2400" dirty="0">
                  <a:solidFill>
                    <a:srgbClr val="FF0000"/>
                  </a:solidFill>
                  <a:latin typeface="Instrument Sans Medium" pitchFamily="34" charset="0"/>
                </a:rPr>
                <a:t> </a:t>
              </a:r>
              <a:r>
                <a:rPr lang="en-US" altLang="zh-TW" sz="2400" dirty="0">
                  <a:solidFill>
                    <a:srgbClr val="FF0000"/>
                  </a:solidFill>
                  <a:latin typeface="Instrument Sans Medium" pitchFamily="34" charset="0"/>
                </a:rPr>
                <a:t>(Sun.)</a:t>
              </a:r>
              <a:r>
                <a:rPr lang="zh-TW" altLang="en-US" sz="2400" dirty="0">
                  <a:solidFill>
                    <a:srgbClr val="FF0000"/>
                  </a:solidFill>
                  <a:latin typeface="Instrument Sans Medium" pitchFamily="34" charset="0"/>
                </a:rPr>
                <a:t> </a:t>
              </a:r>
              <a:r>
                <a:rPr lang="en-US" altLang="zh-TW" sz="2400" dirty="0">
                  <a:solidFill>
                    <a:srgbClr val="FF0000"/>
                  </a:solidFill>
                  <a:latin typeface="Instrument Sans Medium" pitchFamily="34" charset="0"/>
                </a:rPr>
                <a:t>23:45</a:t>
              </a:r>
              <a:endParaRPr lang="en-US" altLang="zh-TW" sz="2200" dirty="0"/>
            </a:p>
            <a:p>
              <a:pPr marL="0" indent="0" algn="l">
                <a:lnSpc>
                  <a:spcPct val="150000"/>
                </a:lnSpc>
                <a:buNone/>
              </a:pPr>
              <a:endParaRPr lang="en-US" sz="2200" dirty="0"/>
            </a:p>
          </p:txBody>
        </p:sp>
      </p:grpSp>
      <p:pic>
        <p:nvPicPr>
          <p:cNvPr id="5" name="圖片 4" descr="一張含有 文字, 螢幕擷取畫面, 字型, 填字遊戲 的圖片&#10;&#10;AI 產生的內容可能不正確。">
            <a:extLst>
              <a:ext uri="{FF2B5EF4-FFF2-40B4-BE49-F238E27FC236}">
                <a16:creationId xmlns:a16="http://schemas.microsoft.com/office/drawing/2014/main" id="{E588F7C4-B74A-880C-B46C-4D79481E37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2741" y="3049732"/>
            <a:ext cx="48006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04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FA0BC4-5C21-BCC4-53B6-6D8E189EC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6F944CA4-80D1-D33B-79BF-3B0A07D25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8E44205E-B492-5880-E25B-068D50E6D88B}"/>
              </a:ext>
            </a:extLst>
          </p:cNvPr>
          <p:cNvSpPr/>
          <p:nvPr/>
        </p:nvSpPr>
        <p:spPr>
          <a:xfrm>
            <a:off x="5630484" y="856504"/>
            <a:ext cx="8783347" cy="8178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350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Internship responsibilities and obligations</a:t>
            </a:r>
            <a:endParaRPr lang="en-US" sz="3500" dirty="0"/>
          </a:p>
        </p:txBody>
      </p:sp>
      <p:pic>
        <p:nvPicPr>
          <p:cNvPr id="4" name="Image 1" descr="preencoded.png">
            <a:extLst>
              <a:ext uri="{FF2B5EF4-FFF2-40B4-BE49-F238E27FC236}">
                <a16:creationId xmlns:a16="http://schemas.microsoft.com/office/drawing/2014/main" id="{46333219-818E-E857-0A50-BA5531EA8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2390" y="1930202"/>
            <a:ext cx="1134070" cy="1360884"/>
          </a:xfrm>
          <a:prstGeom prst="rect">
            <a:avLst/>
          </a:prstGeom>
        </p:spPr>
      </p:pic>
      <p:sp>
        <p:nvSpPr>
          <p:cNvPr id="5" name="Text 1">
            <a:extLst>
              <a:ext uri="{FF2B5EF4-FFF2-40B4-BE49-F238E27FC236}">
                <a16:creationId xmlns:a16="http://schemas.microsoft.com/office/drawing/2014/main" id="{552236AC-6A52-B8D3-6453-3D7A70CBC056}"/>
              </a:ext>
            </a:extLst>
          </p:cNvPr>
          <p:cNvSpPr/>
          <p:nvPr/>
        </p:nvSpPr>
        <p:spPr>
          <a:xfrm>
            <a:off x="7513122" y="210621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Abide by the rules</a:t>
            </a:r>
            <a:endParaRPr lang="en-US" sz="2200" dirty="0"/>
          </a:p>
        </p:txBody>
      </p:sp>
      <p:sp>
        <p:nvSpPr>
          <p:cNvPr id="6" name="Text 2">
            <a:extLst>
              <a:ext uri="{FF2B5EF4-FFF2-40B4-BE49-F238E27FC236}">
                <a16:creationId xmlns:a16="http://schemas.microsoft.com/office/drawing/2014/main" id="{038570C7-BA6F-2598-A795-6C106FD4D3A6}"/>
              </a:ext>
            </a:extLst>
          </p:cNvPr>
          <p:cNvSpPr/>
          <p:nvPr/>
        </p:nvSpPr>
        <p:spPr>
          <a:xfrm>
            <a:off x="7513122" y="2512410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5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Strictly adhere to working hours, dress code, and confidentiality agreements.</a:t>
            </a:r>
            <a:endParaRPr lang="en-US" sz="1500" dirty="0"/>
          </a:p>
        </p:txBody>
      </p:sp>
      <p:pic>
        <p:nvPicPr>
          <p:cNvPr id="7" name="Image 2" descr="preencoded.png">
            <a:extLst>
              <a:ext uri="{FF2B5EF4-FFF2-40B4-BE49-F238E27FC236}">
                <a16:creationId xmlns:a16="http://schemas.microsoft.com/office/drawing/2014/main" id="{B219AAD5-7638-0F60-FB6A-CFAFDBA160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2390" y="3291086"/>
            <a:ext cx="1134070" cy="1360884"/>
          </a:xfrm>
          <a:prstGeom prst="rect">
            <a:avLst/>
          </a:prstGeom>
        </p:spPr>
      </p:pic>
      <p:sp>
        <p:nvSpPr>
          <p:cNvPr id="8" name="Text 3">
            <a:extLst>
              <a:ext uri="{FF2B5EF4-FFF2-40B4-BE49-F238E27FC236}">
                <a16:creationId xmlns:a16="http://schemas.microsoft.com/office/drawing/2014/main" id="{69B67569-5C2C-D293-DE80-9890F458D501}"/>
              </a:ext>
            </a:extLst>
          </p:cNvPr>
          <p:cNvSpPr/>
          <p:nvPr/>
        </p:nvSpPr>
        <p:spPr>
          <a:xfrm>
            <a:off x="7513122" y="3352798"/>
            <a:ext cx="438677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altLang="zh-TW" sz="2200" dirty="0">
                <a:solidFill>
                  <a:srgbClr val="1E3063"/>
                </a:solidFill>
                <a:latin typeface="Instrument Sans Semi Bold" pitchFamily="34" charset="0"/>
              </a:rPr>
              <a:t>Complete the internship Journals </a:t>
            </a:r>
            <a:endParaRPr lang="en-US" sz="2200" dirty="0"/>
          </a:p>
        </p:txBody>
      </p:sp>
      <p:sp>
        <p:nvSpPr>
          <p:cNvPr id="9" name="Text 4">
            <a:extLst>
              <a:ext uri="{FF2B5EF4-FFF2-40B4-BE49-F238E27FC236}">
                <a16:creationId xmlns:a16="http://schemas.microsoft.com/office/drawing/2014/main" id="{934C5036-8E11-8865-C6DA-BEF0E970ADE8}"/>
              </a:ext>
            </a:extLst>
          </p:cNvPr>
          <p:cNvSpPr/>
          <p:nvPr/>
        </p:nvSpPr>
        <p:spPr>
          <a:xfrm>
            <a:off x="7513122" y="3734929"/>
            <a:ext cx="6304478" cy="7536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altLang="zh-TW" sz="15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Write 4 internship Journals, each in English with 500 words and at least 1 photo.</a:t>
            </a:r>
          </a:p>
          <a:p>
            <a:pPr marL="0" indent="0" algn="l">
              <a:lnSpc>
                <a:spcPts val="2850"/>
              </a:lnSpc>
              <a:buNone/>
            </a:pPr>
            <a:r>
              <a:rPr lang="en-US" altLang="zh-TW" sz="15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Distribute your learning evenly across the Journals.</a:t>
            </a:r>
            <a:endParaRPr lang="en-US" sz="1500" dirty="0"/>
          </a:p>
        </p:txBody>
      </p:sp>
      <p:pic>
        <p:nvPicPr>
          <p:cNvPr id="10" name="Image 3" descr="preencoded.png">
            <a:extLst>
              <a:ext uri="{FF2B5EF4-FFF2-40B4-BE49-F238E27FC236}">
                <a16:creationId xmlns:a16="http://schemas.microsoft.com/office/drawing/2014/main" id="{504A9D02-5498-5FE5-A02D-27691B60DD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2390" y="4651970"/>
            <a:ext cx="1134070" cy="1360884"/>
          </a:xfrm>
          <a:prstGeom prst="rect">
            <a:avLst/>
          </a:prstGeom>
        </p:spPr>
      </p:pic>
      <p:sp>
        <p:nvSpPr>
          <p:cNvPr id="11" name="Text 5">
            <a:extLst>
              <a:ext uri="{FF2B5EF4-FFF2-40B4-BE49-F238E27FC236}">
                <a16:creationId xmlns:a16="http://schemas.microsoft.com/office/drawing/2014/main" id="{FDBED181-1EB1-3736-E930-E3D06998749C}"/>
              </a:ext>
            </a:extLst>
          </p:cNvPr>
          <p:cNvSpPr/>
          <p:nvPr/>
        </p:nvSpPr>
        <p:spPr>
          <a:xfrm>
            <a:off x="7513122" y="482798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altLang="zh-TW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Report an issue</a:t>
            </a:r>
            <a:endParaRPr lang="en-US" sz="2200" dirty="0"/>
          </a:p>
        </p:txBody>
      </p:sp>
      <p:sp>
        <p:nvSpPr>
          <p:cNvPr id="12" name="Text 6">
            <a:extLst>
              <a:ext uri="{FF2B5EF4-FFF2-40B4-BE49-F238E27FC236}">
                <a16:creationId xmlns:a16="http://schemas.microsoft.com/office/drawing/2014/main" id="{2E10D263-C291-00DA-20FC-B8AAF4D63779}"/>
              </a:ext>
            </a:extLst>
          </p:cNvPr>
          <p:cNvSpPr/>
          <p:nvPr/>
        </p:nvSpPr>
        <p:spPr>
          <a:xfrm>
            <a:off x="7513122" y="5198083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5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Maintain</a:t>
            </a:r>
            <a:r>
              <a:rPr lang="zh-TW" altLang="en-US" sz="15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</a:t>
            </a:r>
            <a:r>
              <a:rPr lang="en-US" altLang="zh-TW" sz="15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contact with the teacher and report any difficulties in adjusting.</a:t>
            </a:r>
            <a:endParaRPr lang="en-US" sz="1500" dirty="0"/>
          </a:p>
        </p:txBody>
      </p:sp>
      <p:pic>
        <p:nvPicPr>
          <p:cNvPr id="13" name="Image 4" descr="preencoded.png">
            <a:extLst>
              <a:ext uri="{FF2B5EF4-FFF2-40B4-BE49-F238E27FC236}">
                <a16:creationId xmlns:a16="http://schemas.microsoft.com/office/drawing/2014/main" id="{63ADA874-7484-986B-D4FC-B146684AFB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390" y="6012855"/>
            <a:ext cx="1134070" cy="1360884"/>
          </a:xfrm>
          <a:prstGeom prst="rect">
            <a:avLst/>
          </a:prstGeom>
        </p:spPr>
      </p:pic>
      <p:sp>
        <p:nvSpPr>
          <p:cNvPr id="14" name="Text 7">
            <a:extLst>
              <a:ext uri="{FF2B5EF4-FFF2-40B4-BE49-F238E27FC236}">
                <a16:creationId xmlns:a16="http://schemas.microsoft.com/office/drawing/2014/main" id="{F1E572EF-DB37-8896-EE27-CDB066A56072}"/>
              </a:ext>
            </a:extLst>
          </p:cNvPr>
          <p:cNvSpPr/>
          <p:nvPr/>
        </p:nvSpPr>
        <p:spPr>
          <a:xfrm>
            <a:off x="7513122" y="6068548"/>
            <a:ext cx="391621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fr-FR" altLang="zh-TW" sz="2200" dirty="0" err="1">
                <a:solidFill>
                  <a:srgbClr val="1E3063"/>
                </a:solidFill>
                <a:latin typeface="Instrument Sans Semi Bold" pitchFamily="34" charset="0"/>
              </a:rPr>
              <a:t>Submit</a:t>
            </a:r>
            <a:r>
              <a:rPr lang="fr-FR" altLang="zh-TW" sz="2200" dirty="0">
                <a:solidFill>
                  <a:srgbClr val="1E3063"/>
                </a:solidFill>
                <a:latin typeface="Instrument Sans Semi Bold" pitchFamily="34" charset="0"/>
              </a:rPr>
              <a:t> the Evaluation </a:t>
            </a:r>
            <a:r>
              <a:rPr lang="fr-FR" altLang="zh-TW" sz="2200" dirty="0" err="1">
                <a:solidFill>
                  <a:srgbClr val="1E3063"/>
                </a:solidFill>
                <a:latin typeface="Instrument Sans Semi Bold" pitchFamily="34" charset="0"/>
              </a:rPr>
              <a:t>form</a:t>
            </a:r>
            <a:endParaRPr lang="en-US" sz="2200" dirty="0"/>
          </a:p>
        </p:txBody>
      </p:sp>
      <p:sp>
        <p:nvSpPr>
          <p:cNvPr id="15" name="Text 8">
            <a:extLst>
              <a:ext uri="{FF2B5EF4-FFF2-40B4-BE49-F238E27FC236}">
                <a16:creationId xmlns:a16="http://schemas.microsoft.com/office/drawing/2014/main" id="{F4581DDE-9B6F-7DEE-B310-9C4060E2DE74}"/>
              </a:ext>
            </a:extLst>
          </p:cNvPr>
          <p:cNvSpPr/>
          <p:nvPr/>
        </p:nvSpPr>
        <p:spPr>
          <a:xfrm>
            <a:off x="7513122" y="6558967"/>
            <a:ext cx="6202210" cy="7536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altLang="zh-TW" sz="15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Please have your supervisor fill out the Evaluation form </a:t>
            </a:r>
          </a:p>
          <a:p>
            <a:pPr marL="0" indent="0" algn="l">
              <a:lnSpc>
                <a:spcPts val="2850"/>
              </a:lnSpc>
              <a:buNone/>
            </a:pPr>
            <a:r>
              <a:rPr lang="en-US" altLang="zh-TW" sz="15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and submit it back to the school at the end of the internship.</a:t>
            </a:r>
            <a:endParaRPr lang="en-US" sz="1500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6EBC26F-D532-E22C-DA28-07D3FBF551A8}"/>
              </a:ext>
            </a:extLst>
          </p:cNvPr>
          <p:cNvSpPr/>
          <p:nvPr/>
        </p:nvSpPr>
        <p:spPr>
          <a:xfrm>
            <a:off x="12666518" y="7471064"/>
            <a:ext cx="1963882" cy="758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0574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783</Words>
  <Application>Microsoft Office PowerPoint</Application>
  <PresentationFormat>自訂</PresentationFormat>
  <Paragraphs>126</Paragraphs>
  <Slides>13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7" baseType="lpstr">
      <vt:lpstr>Instrument Sans Medium</vt:lpstr>
      <vt:lpstr>Instrument Sans Semi Bold</vt:lpstr>
      <vt:lpstr>Arial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林錦蓮</cp:lastModifiedBy>
  <cp:revision>93</cp:revision>
  <dcterms:created xsi:type="dcterms:W3CDTF">2025-04-16T07:18:44Z</dcterms:created>
  <dcterms:modified xsi:type="dcterms:W3CDTF">2025-05-15T01:08:15Z</dcterms:modified>
</cp:coreProperties>
</file>